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69" r:id="rId2"/>
    <p:sldId id="271" r:id="rId3"/>
    <p:sldId id="272" r:id="rId4"/>
    <p:sldId id="273" r:id="rId5"/>
    <p:sldId id="277" r:id="rId6"/>
    <p:sldId id="278" r:id="rId7"/>
    <p:sldId id="279" r:id="rId8"/>
    <p:sldId id="280" r:id="rId9"/>
    <p:sldId id="275" r:id="rId10"/>
    <p:sldId id="276" r:id="rId11"/>
    <p:sldId id="281" r:id="rId12"/>
    <p:sldId id="274" r:id="rId13"/>
    <p:sldId id="282" r:id="rId14"/>
  </p:sldIdLst>
  <p:sldSz cx="12192000" cy="6858000"/>
  <p:notesSz cx="6858000" cy="9144000"/>
  <p:custDataLst>
    <p:tags r:id="rId1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5" autoAdjust="0"/>
    <p:restoredTop sz="94660"/>
  </p:normalViewPr>
  <p:slideViewPr>
    <p:cSldViewPr snapToGrid="0">
      <p:cViewPr>
        <p:scale>
          <a:sx n="90" d="100"/>
          <a:sy n="90" d="100"/>
        </p:scale>
        <p:origin x="-1416" y="-6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7DB54-C157-4FCE-9E3C-B1CFFCB6070F}" type="datetimeFigureOut">
              <a:rPr lang="de-DE" smtClean="0"/>
              <a:t>07.04.2021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D5BA5-0956-48B6-9DC5-8B37C4A0645E}" type="slidenum">
              <a:rPr lang="de-DE" smtClean="0"/>
              <a:t>‹Nr.›</a:t>
            </a:fld>
            <a:endParaRPr lang="de-DE"/>
          </a:p>
        </p:txBody>
      </p:sp>
    </p:spTree>
    <p:extLst>
      <p:ext uri="{BB962C8B-B14F-4D97-AF65-F5344CB8AC3E}">
        <p14:creationId xmlns:p14="http://schemas.microsoft.com/office/powerpoint/2010/main" val="137299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xmlns="" id="{0495EAF5-91A7-4571-959E-10FD2AB211B1}"/>
              </a:ext>
            </a:extLst>
          </p:cNvPr>
          <p:cNvPicPr>
            <a:picLocks noChangeAspect="1"/>
          </p:cNvPicPr>
          <p:nvPr userDrawn="1"/>
        </p:nvPicPr>
        <p:blipFill rotWithShape="1">
          <a:blip r:embed="rId2"/>
          <a:srcRect l="110"/>
          <a:stretch/>
        </p:blipFill>
        <p:spPr>
          <a:xfrm>
            <a:off x="0" y="1661670"/>
            <a:ext cx="11861075" cy="2277712"/>
          </a:xfrm>
          <a:prstGeom prst="rect">
            <a:avLst/>
          </a:prstGeom>
        </p:spPr>
      </p:pic>
      <p:sp>
        <p:nvSpPr>
          <p:cNvPr id="8" name="Titel 16">
            <a:extLst>
              <a:ext uri="{FF2B5EF4-FFF2-40B4-BE49-F238E27FC236}">
                <a16:creationId xmlns:a16="http://schemas.microsoft.com/office/drawing/2014/main" xmlns="" id="{AE663041-D896-4DCB-A691-CDE1DAD488F4}"/>
              </a:ext>
            </a:extLst>
          </p:cNvPr>
          <p:cNvSpPr txBox="1">
            <a:spLocks/>
          </p:cNvSpPr>
          <p:nvPr userDrawn="1"/>
        </p:nvSpPr>
        <p:spPr>
          <a:xfrm>
            <a:off x="1033572" y="3680873"/>
            <a:ext cx="8460000" cy="235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400" dirty="0">
                <a:solidFill>
                  <a:schemeClr val="bg1"/>
                </a:solidFill>
                <a:latin typeface="Open Sans" panose="020B0606030504020204" pitchFamily="34" charset="0"/>
                <a:cs typeface="Open Sans" panose="020B0606030504020204" pitchFamily="34" charset="0"/>
              </a:rPr>
              <a:t>CJD Strategie 2023</a:t>
            </a:r>
          </a:p>
        </p:txBody>
      </p:sp>
      <p:pic>
        <p:nvPicPr>
          <p:cNvPr id="9" name="Grafik 8">
            <a:extLst>
              <a:ext uri="{FF2B5EF4-FFF2-40B4-BE49-F238E27FC236}">
                <a16:creationId xmlns:a16="http://schemas.microsoft.com/office/drawing/2014/main" xmlns="" id="{E7570545-B988-45C2-AFCD-9DCDE348CA5B}"/>
              </a:ext>
            </a:extLst>
          </p:cNvPr>
          <p:cNvPicPr>
            <a:picLocks noChangeAspect="1"/>
          </p:cNvPicPr>
          <p:nvPr userDrawn="1"/>
        </p:nvPicPr>
        <p:blipFill>
          <a:blip r:embed="rId3"/>
          <a:stretch>
            <a:fillRect/>
          </a:stretch>
        </p:blipFill>
        <p:spPr>
          <a:xfrm>
            <a:off x="2719521" y="810967"/>
            <a:ext cx="2756719" cy="930000"/>
          </a:xfrm>
          <a:prstGeom prst="rect">
            <a:avLst/>
          </a:prstGeom>
        </p:spPr>
      </p:pic>
      <p:sp>
        <p:nvSpPr>
          <p:cNvPr id="12" name="Titel 1"/>
          <p:cNvSpPr>
            <a:spLocks noGrp="1"/>
          </p:cNvSpPr>
          <p:nvPr>
            <p:ph type="title" hasCustomPrompt="1"/>
          </p:nvPr>
        </p:nvSpPr>
        <p:spPr>
          <a:xfrm>
            <a:off x="2589470" y="4939910"/>
            <a:ext cx="7971340" cy="707357"/>
          </a:xfrm>
        </p:spPr>
        <p:txBody>
          <a:bodyPr>
            <a:normAutofit/>
          </a:bodyPr>
          <a:lstStyle>
            <a:lvl1pPr>
              <a:defRPr sz="4800">
                <a:latin typeface="Open Sans SemiBold" panose="020B0706030804020204"/>
              </a:defRPr>
            </a:lvl1pPr>
          </a:lstStyle>
          <a:p>
            <a:r>
              <a:rPr lang="de-DE" dirty="0" smtClean="0"/>
              <a:t>Durch Klicken bearbeiten</a:t>
            </a:r>
            <a:endParaRPr lang="de-DE" dirty="0"/>
          </a:p>
        </p:txBody>
      </p:sp>
      <p:sp>
        <p:nvSpPr>
          <p:cNvPr id="15" name="Textplatzhalter 14"/>
          <p:cNvSpPr>
            <a:spLocks noGrp="1"/>
          </p:cNvSpPr>
          <p:nvPr>
            <p:ph type="body" sz="quarter" idx="10" hasCustomPrompt="1"/>
          </p:nvPr>
        </p:nvSpPr>
        <p:spPr>
          <a:xfrm>
            <a:off x="2589470" y="5647267"/>
            <a:ext cx="7970837" cy="401669"/>
          </a:xfrm>
        </p:spPr>
        <p:txBody>
          <a:bodyPr>
            <a:normAutofit/>
          </a:bodyPr>
          <a:lstStyle>
            <a:lvl1pPr marL="0" indent="0">
              <a:buNone/>
              <a:defRPr sz="2000">
                <a:latin typeface="Open Sans" panose="020B0606030504020204"/>
              </a:defRPr>
            </a:lvl1pPr>
          </a:lstStyle>
          <a:p>
            <a:pPr lvl="0"/>
            <a:r>
              <a:rPr lang="de-DE" dirty="0" smtClean="0"/>
              <a:t>Durch Klicken bearbeiten</a:t>
            </a:r>
            <a:endParaRPr lang="de-DE" dirty="0"/>
          </a:p>
        </p:txBody>
      </p:sp>
    </p:spTree>
    <p:extLst>
      <p:ext uri="{BB962C8B-B14F-4D97-AF65-F5344CB8AC3E}">
        <p14:creationId xmlns:p14="http://schemas.microsoft.com/office/powerpoint/2010/main" val="55267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738729" y="6356350"/>
            <a:ext cx="2743200" cy="365125"/>
          </a:xfrm>
        </p:spPr>
        <p:txBody>
          <a:bodyPr/>
          <a:lstStyle>
            <a:lvl1pPr>
              <a:defRPr>
                <a:latin typeface="Open Sans" panose="020B0606030504020204"/>
              </a:defRPr>
            </a:lvl1pPr>
          </a:lstStyle>
          <a:p>
            <a:endParaRPr lang="de-DE" dirty="0"/>
          </a:p>
        </p:txBody>
      </p:sp>
      <p:sp>
        <p:nvSpPr>
          <p:cNvPr id="5" name="Foliennummernplatzhalter 4"/>
          <p:cNvSpPr>
            <a:spLocks noGrp="1"/>
          </p:cNvSpPr>
          <p:nvPr>
            <p:ph type="sldNum" sz="quarter" idx="12"/>
          </p:nvPr>
        </p:nvSpPr>
        <p:spPr/>
        <p:txBody>
          <a:bodyPr/>
          <a:lstStyle>
            <a:lvl1pPr>
              <a:defRPr>
                <a:latin typeface="Open Sans" panose="020B0606030504020204"/>
              </a:defRPr>
            </a:lvl1pPr>
          </a:lstStyle>
          <a:p>
            <a:fld id="{6803EB23-2AAB-40DF-A353-9004BE2AE3F4}" type="slidenum">
              <a:rPr lang="de-DE" smtClean="0"/>
              <a:pPr/>
              <a:t>‹Nr.›</a:t>
            </a:fld>
            <a:endParaRPr lang="de-DE"/>
          </a:p>
        </p:txBody>
      </p:sp>
      <p:pic>
        <p:nvPicPr>
          <p:cNvPr id="8" name="Grafik 7">
            <a:extLst>
              <a:ext uri="{FF2B5EF4-FFF2-40B4-BE49-F238E27FC236}">
                <a16:creationId xmlns:a16="http://schemas.microsoft.com/office/drawing/2014/main" xmlns="" id="{0495EAF5-91A7-4571-959E-10FD2AB211B1}"/>
              </a:ext>
            </a:extLst>
          </p:cNvPr>
          <p:cNvPicPr>
            <a:picLocks noChangeAspect="1"/>
          </p:cNvPicPr>
          <p:nvPr userDrawn="1"/>
        </p:nvPicPr>
        <p:blipFill rotWithShape="1">
          <a:blip r:embed="rId2"/>
          <a:srcRect l="110"/>
          <a:stretch/>
        </p:blipFill>
        <p:spPr>
          <a:xfrm>
            <a:off x="165462" y="3965145"/>
            <a:ext cx="11861075" cy="2277712"/>
          </a:xfrm>
          <a:prstGeom prst="rect">
            <a:avLst/>
          </a:prstGeom>
        </p:spPr>
      </p:pic>
      <p:sp>
        <p:nvSpPr>
          <p:cNvPr id="10" name="Titel 1"/>
          <p:cNvSpPr>
            <a:spLocks noGrp="1"/>
          </p:cNvSpPr>
          <p:nvPr>
            <p:ph type="title" hasCustomPrompt="1"/>
          </p:nvPr>
        </p:nvSpPr>
        <p:spPr>
          <a:xfrm>
            <a:off x="2110329" y="2642646"/>
            <a:ext cx="7971340" cy="707357"/>
          </a:xfrm>
        </p:spPr>
        <p:txBody>
          <a:bodyPr>
            <a:normAutofit/>
          </a:bodyPr>
          <a:lstStyle>
            <a:lvl1pPr algn="ctr">
              <a:defRPr sz="4800">
                <a:latin typeface="Open Sans SemiBold" panose="020B0706030804020204"/>
              </a:defRPr>
            </a:lvl1pPr>
          </a:lstStyle>
          <a:p>
            <a:r>
              <a:rPr lang="de-DE" dirty="0" smtClean="0"/>
              <a:t>Durch Klicken bearbeiten</a:t>
            </a:r>
            <a:endParaRPr lang="de-DE" dirty="0"/>
          </a:p>
        </p:txBody>
      </p:sp>
      <p:sp>
        <p:nvSpPr>
          <p:cNvPr id="11" name="Textplatzhalter 14"/>
          <p:cNvSpPr>
            <a:spLocks noGrp="1"/>
          </p:cNvSpPr>
          <p:nvPr>
            <p:ph type="body" sz="quarter" idx="13" hasCustomPrompt="1"/>
          </p:nvPr>
        </p:nvSpPr>
        <p:spPr>
          <a:xfrm>
            <a:off x="2110832" y="3563476"/>
            <a:ext cx="7970837" cy="401669"/>
          </a:xfrm>
        </p:spPr>
        <p:txBody>
          <a:bodyPr>
            <a:normAutofit/>
          </a:bodyPr>
          <a:lstStyle>
            <a:lvl1pPr marL="0" indent="0" algn="ctr">
              <a:buNone/>
              <a:defRPr sz="2000">
                <a:latin typeface="Open Sans" panose="020B0606030504020204"/>
              </a:defRPr>
            </a:lvl1pPr>
          </a:lstStyle>
          <a:p>
            <a:pPr lvl="0"/>
            <a:r>
              <a:rPr lang="de-DE" dirty="0" smtClean="0"/>
              <a:t>Durch Klicken bearbeiten</a:t>
            </a:r>
            <a:endParaRPr lang="de-DE" dirty="0"/>
          </a:p>
        </p:txBody>
      </p:sp>
      <p:pic>
        <p:nvPicPr>
          <p:cNvPr id="12" name="Grafik 11">
            <a:extLst>
              <a:ext uri="{FF2B5EF4-FFF2-40B4-BE49-F238E27FC236}">
                <a16:creationId xmlns:a16="http://schemas.microsoft.com/office/drawing/2014/main" xmlns="" id="{E7570545-B988-45C2-AFCD-9DCDE348CA5B}"/>
              </a:ext>
            </a:extLst>
          </p:cNvPr>
          <p:cNvPicPr>
            <a:picLocks noChangeAspect="1"/>
          </p:cNvPicPr>
          <p:nvPr userDrawn="1"/>
        </p:nvPicPr>
        <p:blipFill>
          <a:blip r:embed="rId3"/>
          <a:stretch>
            <a:fillRect/>
          </a:stretch>
        </p:blipFill>
        <p:spPr>
          <a:xfrm>
            <a:off x="10359916" y="133022"/>
            <a:ext cx="1666621" cy="562247"/>
          </a:xfrm>
          <a:prstGeom prst="rect">
            <a:avLst/>
          </a:prstGeom>
        </p:spPr>
      </p:pic>
    </p:spTree>
    <p:extLst>
      <p:ext uri="{BB962C8B-B14F-4D97-AF65-F5344CB8AC3E}">
        <p14:creationId xmlns:p14="http://schemas.microsoft.com/office/powerpoint/2010/main" val="8419318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latin typeface="Open Sans" panose="020B0606030504020204"/>
              </a:defRPr>
            </a:lvl1pPr>
          </a:lstStyle>
          <a:p>
            <a:fld id="{6803EB23-2AAB-40DF-A353-9004BE2AE3F4}" type="slidenum">
              <a:rPr lang="de-DE" smtClean="0"/>
              <a:pPr/>
              <a:t>‹Nr.›</a:t>
            </a:fld>
            <a:endParaRPr lang="de-DE"/>
          </a:p>
        </p:txBody>
      </p:sp>
      <p:pic>
        <p:nvPicPr>
          <p:cNvPr id="8" name="Grafik 7">
            <a:extLst>
              <a:ext uri="{FF2B5EF4-FFF2-40B4-BE49-F238E27FC236}">
                <a16:creationId xmlns:a16="http://schemas.microsoft.com/office/drawing/2014/main" xmlns="" id="{5BEB022A-012A-4D40-AB26-FCE92B304248}"/>
              </a:ext>
            </a:extLst>
          </p:cNvPr>
          <p:cNvPicPr>
            <a:picLocks noChangeAspect="1"/>
          </p:cNvPicPr>
          <p:nvPr userDrawn="1"/>
        </p:nvPicPr>
        <p:blipFill>
          <a:blip r:embed="rId2"/>
          <a:stretch>
            <a:fillRect/>
          </a:stretch>
        </p:blipFill>
        <p:spPr>
          <a:xfrm>
            <a:off x="398108" y="670145"/>
            <a:ext cx="2139135" cy="721653"/>
          </a:xfrm>
          <a:prstGeom prst="rect">
            <a:avLst/>
          </a:prstGeom>
        </p:spPr>
      </p:pic>
      <p:grpSp>
        <p:nvGrpSpPr>
          <p:cNvPr id="9" name="Gruppieren 8">
            <a:extLst>
              <a:ext uri="{FF2B5EF4-FFF2-40B4-BE49-F238E27FC236}">
                <a16:creationId xmlns:a16="http://schemas.microsoft.com/office/drawing/2014/main" xmlns="" id="{9ADD306C-AF33-43EC-9FA8-105A2D3A5A60}"/>
              </a:ext>
            </a:extLst>
          </p:cNvPr>
          <p:cNvGrpSpPr/>
          <p:nvPr userDrawn="1"/>
        </p:nvGrpSpPr>
        <p:grpSpPr>
          <a:xfrm>
            <a:off x="1693864" y="5378635"/>
            <a:ext cx="6941820" cy="1188687"/>
            <a:chOff x="1" y="3632455"/>
            <a:chExt cx="9738901" cy="1667647"/>
          </a:xfrm>
        </p:grpSpPr>
        <p:pic>
          <p:nvPicPr>
            <p:cNvPr id="10" name="Grafik 9">
              <a:extLst>
                <a:ext uri="{FF2B5EF4-FFF2-40B4-BE49-F238E27FC236}">
                  <a16:creationId xmlns:a16="http://schemas.microsoft.com/office/drawing/2014/main" xmlns="" id="{911C0229-AAC6-4C4B-A18A-6BA1BFF8BB9E}"/>
                </a:ext>
              </a:extLst>
            </p:cNvPr>
            <p:cNvPicPr>
              <a:picLocks noChangeAspect="1"/>
            </p:cNvPicPr>
            <p:nvPr/>
          </p:nvPicPr>
          <p:blipFill rotWithShape="1">
            <a:blip r:embed="rId3">
              <a:clrChange>
                <a:clrFrom>
                  <a:srgbClr val="FFFFFF"/>
                </a:clrFrom>
                <a:clrTo>
                  <a:srgbClr val="FFFFFF">
                    <a:alpha val="0"/>
                  </a:srgbClr>
                </a:clrTo>
              </a:clrChange>
            </a:blip>
            <a:srcRect r="55106"/>
            <a:stretch/>
          </p:blipFill>
          <p:spPr>
            <a:xfrm>
              <a:off x="1" y="3632455"/>
              <a:ext cx="3017520" cy="1667647"/>
            </a:xfrm>
            <a:prstGeom prst="rect">
              <a:avLst/>
            </a:prstGeom>
          </p:spPr>
        </p:pic>
        <p:pic>
          <p:nvPicPr>
            <p:cNvPr id="11" name="Grafik 10">
              <a:extLst>
                <a:ext uri="{FF2B5EF4-FFF2-40B4-BE49-F238E27FC236}">
                  <a16:creationId xmlns:a16="http://schemas.microsoft.com/office/drawing/2014/main" xmlns="" id="{D5E89ADE-D2A8-43AF-B31D-5DF6744FE04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17521" y="3632455"/>
              <a:ext cx="6721381" cy="1667647"/>
            </a:xfrm>
            <a:prstGeom prst="rect">
              <a:avLst/>
            </a:prstGeom>
          </p:spPr>
        </p:pic>
      </p:grpSp>
      <p:grpSp>
        <p:nvGrpSpPr>
          <p:cNvPr id="15" name="Gruppieren 14">
            <a:extLst>
              <a:ext uri="{FF2B5EF4-FFF2-40B4-BE49-F238E27FC236}">
                <a16:creationId xmlns:a16="http://schemas.microsoft.com/office/drawing/2014/main" xmlns="" id="{6F391F60-A603-40B3-A29B-758872423A40}"/>
              </a:ext>
            </a:extLst>
          </p:cNvPr>
          <p:cNvGrpSpPr/>
          <p:nvPr userDrawn="1"/>
        </p:nvGrpSpPr>
        <p:grpSpPr>
          <a:xfrm>
            <a:off x="0" y="0"/>
            <a:ext cx="4106757" cy="6858000"/>
            <a:chOff x="0" y="-1660945"/>
            <a:chExt cx="6095995" cy="10179891"/>
          </a:xfrm>
        </p:grpSpPr>
        <p:sp>
          <p:nvSpPr>
            <p:cNvPr id="16" name="Rechteck 15">
              <a:extLst>
                <a:ext uri="{FF2B5EF4-FFF2-40B4-BE49-F238E27FC236}">
                  <a16:creationId xmlns:a16="http://schemas.microsoft.com/office/drawing/2014/main" xmlns="" id="{87542452-2412-44A1-A9F8-A026EF942F2D}"/>
                </a:ext>
              </a:extLst>
            </p:cNvPr>
            <p:cNvSpPr/>
            <p:nvPr/>
          </p:nvSpPr>
          <p:spPr>
            <a:xfrm>
              <a:off x="0" y="-1660945"/>
              <a:ext cx="6095995" cy="10179891"/>
            </a:xfrm>
            <a:prstGeom prst="rect">
              <a:avLst/>
            </a:prstGeom>
            <a:solidFill>
              <a:srgbClr val="71C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18" name="Freihandform: Form 28">
              <a:extLst>
                <a:ext uri="{FF2B5EF4-FFF2-40B4-BE49-F238E27FC236}">
                  <a16:creationId xmlns:a16="http://schemas.microsoft.com/office/drawing/2014/main" xmlns="" id="{20D03E6A-39FC-4CAF-8225-D1688BBE9989}"/>
                </a:ext>
              </a:extLst>
            </p:cNvPr>
            <p:cNvSpPr/>
            <p:nvPr/>
          </p:nvSpPr>
          <p:spPr>
            <a:xfrm rot="5400000">
              <a:off x="572990" y="3289257"/>
              <a:ext cx="744323" cy="744042"/>
            </a:xfrm>
            <a:custGeom>
              <a:avLst/>
              <a:gdLst>
                <a:gd name="connsiteX0" fmla="*/ 1248245 w 1248245"/>
                <a:gd name="connsiteY0" fmla="*/ 0 h 1247775"/>
                <a:gd name="connsiteX1" fmla="*/ 1248245 w 1248245"/>
                <a:gd name="connsiteY1" fmla="*/ 1247775 h 1247775"/>
                <a:gd name="connsiteX2" fmla="*/ 1247775 w 1248245"/>
                <a:gd name="connsiteY2" fmla="*/ 1247775 h 1247775"/>
                <a:gd name="connsiteX3" fmla="*/ 1105370 w 1248245"/>
                <a:gd name="connsiteY3" fmla="*/ 1247775 h 1247775"/>
                <a:gd name="connsiteX4" fmla="*/ 0 w 1248245"/>
                <a:gd name="connsiteY4" fmla="*/ 1247775 h 1247775"/>
                <a:gd name="connsiteX5" fmla="*/ 0 w 1248245"/>
                <a:gd name="connsiteY5" fmla="*/ 1104900 h 1247775"/>
                <a:gd name="connsiteX6" fmla="*/ 1105370 w 1248245"/>
                <a:gd name="connsiteY6" fmla="*/ 1104900 h 1247775"/>
                <a:gd name="connsiteX7" fmla="*/ 1105370 w 1248245"/>
                <a:gd name="connsiteY7" fmla="*/ 0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8245" h="1247775">
                  <a:moveTo>
                    <a:pt x="1248245" y="0"/>
                  </a:moveTo>
                  <a:lnTo>
                    <a:pt x="1248245" y="1247775"/>
                  </a:lnTo>
                  <a:lnTo>
                    <a:pt x="1247775" y="1247775"/>
                  </a:lnTo>
                  <a:lnTo>
                    <a:pt x="1105370" y="1247775"/>
                  </a:lnTo>
                  <a:lnTo>
                    <a:pt x="0" y="1247775"/>
                  </a:lnTo>
                  <a:lnTo>
                    <a:pt x="0" y="1104900"/>
                  </a:lnTo>
                  <a:lnTo>
                    <a:pt x="1105370" y="1104900"/>
                  </a:lnTo>
                  <a:lnTo>
                    <a:pt x="1105370" y="0"/>
                  </a:lnTo>
                  <a:close/>
                </a:path>
              </a:pathLst>
            </a:cu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19" name="Freihandform: Form 29">
              <a:extLst>
                <a:ext uri="{FF2B5EF4-FFF2-40B4-BE49-F238E27FC236}">
                  <a16:creationId xmlns:a16="http://schemas.microsoft.com/office/drawing/2014/main" xmlns="" id="{E320CD5E-31D6-4DD7-A517-D6FD619F0243}"/>
                </a:ext>
              </a:extLst>
            </p:cNvPr>
            <p:cNvSpPr/>
            <p:nvPr/>
          </p:nvSpPr>
          <p:spPr>
            <a:xfrm rot="16200000">
              <a:off x="4767422" y="2680146"/>
              <a:ext cx="744323" cy="744042"/>
            </a:xfrm>
            <a:custGeom>
              <a:avLst/>
              <a:gdLst>
                <a:gd name="connsiteX0" fmla="*/ 1248245 w 1248245"/>
                <a:gd name="connsiteY0" fmla="*/ 0 h 1247775"/>
                <a:gd name="connsiteX1" fmla="*/ 1248245 w 1248245"/>
                <a:gd name="connsiteY1" fmla="*/ 1247775 h 1247775"/>
                <a:gd name="connsiteX2" fmla="*/ 1247775 w 1248245"/>
                <a:gd name="connsiteY2" fmla="*/ 1247775 h 1247775"/>
                <a:gd name="connsiteX3" fmla="*/ 1105370 w 1248245"/>
                <a:gd name="connsiteY3" fmla="*/ 1247775 h 1247775"/>
                <a:gd name="connsiteX4" fmla="*/ 0 w 1248245"/>
                <a:gd name="connsiteY4" fmla="*/ 1247775 h 1247775"/>
                <a:gd name="connsiteX5" fmla="*/ 0 w 1248245"/>
                <a:gd name="connsiteY5" fmla="*/ 1104900 h 1247775"/>
                <a:gd name="connsiteX6" fmla="*/ 1105370 w 1248245"/>
                <a:gd name="connsiteY6" fmla="*/ 1104900 h 1247775"/>
                <a:gd name="connsiteX7" fmla="*/ 1105370 w 1248245"/>
                <a:gd name="connsiteY7" fmla="*/ 0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8245" h="1247775">
                  <a:moveTo>
                    <a:pt x="1248245" y="0"/>
                  </a:moveTo>
                  <a:lnTo>
                    <a:pt x="1248245" y="1247775"/>
                  </a:lnTo>
                  <a:lnTo>
                    <a:pt x="1247775" y="1247775"/>
                  </a:lnTo>
                  <a:lnTo>
                    <a:pt x="1105370" y="1247775"/>
                  </a:lnTo>
                  <a:lnTo>
                    <a:pt x="0" y="1247775"/>
                  </a:lnTo>
                  <a:lnTo>
                    <a:pt x="0" y="1104900"/>
                  </a:lnTo>
                  <a:lnTo>
                    <a:pt x="1105370" y="1104900"/>
                  </a:lnTo>
                  <a:lnTo>
                    <a:pt x="1105370" y="0"/>
                  </a:lnTo>
                  <a:close/>
                </a:path>
              </a:pathLst>
            </a:cu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grpSp>
      <p:sp>
        <p:nvSpPr>
          <p:cNvPr id="30" name="Inhaltsplatzhalter 2"/>
          <p:cNvSpPr>
            <a:spLocks noGrp="1"/>
          </p:cNvSpPr>
          <p:nvPr>
            <p:ph sz="half" idx="1"/>
          </p:nvPr>
        </p:nvSpPr>
        <p:spPr>
          <a:xfrm>
            <a:off x="4613564" y="606829"/>
            <a:ext cx="6740236" cy="4617653"/>
          </a:xfrm>
        </p:spPr>
        <p:txBody>
          <a:bodyPr>
            <a:normAutofit/>
          </a:bodyPr>
          <a:lstStyle>
            <a:lvl1pPr marL="228600" indent="-228600">
              <a:lnSpc>
                <a:spcPct val="100000"/>
              </a:lnSpc>
              <a:buFontTx/>
              <a:buBlip>
                <a:blip r:embed="rId4"/>
              </a:buBlip>
              <a:defRPr sz="2400">
                <a:latin typeface="Open Sans SemiBold" panose="020B0706030804020204"/>
              </a:defRPr>
            </a:lvl1pPr>
            <a:lvl2pPr marL="685800" indent="-228600">
              <a:lnSpc>
                <a:spcPct val="100000"/>
              </a:lnSpc>
              <a:buFontTx/>
              <a:buBlip>
                <a:blip r:embed="rId4"/>
              </a:buBlip>
              <a:defRPr sz="2000">
                <a:latin typeface="Open Sans SemiBold" panose="020B0706030804020204"/>
              </a:defRPr>
            </a:lvl2pPr>
            <a:lvl3pPr marL="1257300" indent="-342900">
              <a:lnSpc>
                <a:spcPct val="100000"/>
              </a:lnSpc>
              <a:buFontTx/>
              <a:buBlip>
                <a:blip r:embed="rId4"/>
              </a:buBlip>
              <a:defRPr sz="1800">
                <a:latin typeface="Open Sans SemiBold" panose="020B0706030804020204"/>
              </a:defRPr>
            </a:lvl3pPr>
            <a:lvl4pPr marL="1600200" indent="-228600">
              <a:lnSpc>
                <a:spcPct val="100000"/>
              </a:lnSpc>
              <a:buFontTx/>
              <a:buBlip>
                <a:blip r:embed="rId4"/>
              </a:buBlip>
              <a:defRPr sz="1600">
                <a:latin typeface="Open Sans SemiBold" panose="020B0706030804020204"/>
              </a:defRPr>
            </a:lvl4pPr>
            <a:lvl5pPr marL="2057400" indent="-228600">
              <a:lnSpc>
                <a:spcPct val="100000"/>
              </a:lnSpc>
              <a:buFontTx/>
              <a:buBlip>
                <a:blip r:embed="rId4"/>
              </a:buBlip>
              <a:defRPr sz="1600">
                <a:latin typeface="Open Sans SemiBold" panose="020B0706030804020204"/>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3" name="Textplatzhalter 32"/>
          <p:cNvSpPr>
            <a:spLocks noGrp="1"/>
          </p:cNvSpPr>
          <p:nvPr>
            <p:ph type="body" sz="quarter" idx="13" hasCustomPrompt="1"/>
          </p:nvPr>
        </p:nvSpPr>
        <p:spPr>
          <a:xfrm>
            <a:off x="636588" y="3105793"/>
            <a:ext cx="2825750" cy="493616"/>
          </a:xfrm>
        </p:spPr>
        <p:txBody>
          <a:bodyPr>
            <a:normAutofit/>
          </a:bodyPr>
          <a:lstStyle>
            <a:lvl1pPr marL="0" indent="0" algn="ctr">
              <a:buNone/>
              <a:defRPr sz="3200">
                <a:latin typeface="Open Sans SemiBold" panose="020B0706030804020204"/>
              </a:defRPr>
            </a:lvl1pPr>
          </a:lstStyle>
          <a:p>
            <a:pPr lvl="0"/>
            <a:r>
              <a:rPr lang="de-DE" dirty="0" smtClean="0"/>
              <a:t>Agenda</a:t>
            </a:r>
            <a:endParaRPr lang="de-DE" dirty="0"/>
          </a:p>
        </p:txBody>
      </p:sp>
      <p:sp>
        <p:nvSpPr>
          <p:cNvPr id="34" name="Fußzeilenplatzhalter 4"/>
          <p:cNvSpPr>
            <a:spLocks noGrp="1"/>
          </p:cNvSpPr>
          <p:nvPr>
            <p:ph type="ftr" sz="quarter" idx="11"/>
          </p:nvPr>
        </p:nvSpPr>
        <p:spPr>
          <a:xfrm>
            <a:off x="4613564" y="6356350"/>
            <a:ext cx="3539836" cy="365125"/>
          </a:xfrm>
        </p:spPr>
        <p:txBody>
          <a:bodyPr/>
          <a:lstStyle>
            <a:lvl1pPr algn="l">
              <a:defRPr/>
            </a:lvl1pPr>
          </a:lstStyle>
          <a:p>
            <a:endParaRPr lang="de-DE" dirty="0"/>
          </a:p>
        </p:txBody>
      </p:sp>
      <p:pic>
        <p:nvPicPr>
          <p:cNvPr id="17" name="Grafik 16">
            <a:extLst>
              <a:ext uri="{FF2B5EF4-FFF2-40B4-BE49-F238E27FC236}">
                <a16:creationId xmlns:a16="http://schemas.microsoft.com/office/drawing/2014/main" xmlns="" id="{E7570545-B988-45C2-AFCD-9DCDE348CA5B}"/>
              </a:ext>
            </a:extLst>
          </p:cNvPr>
          <p:cNvPicPr>
            <a:picLocks noChangeAspect="1"/>
          </p:cNvPicPr>
          <p:nvPr userDrawn="1"/>
        </p:nvPicPr>
        <p:blipFill>
          <a:blip r:embed="rId2"/>
          <a:stretch>
            <a:fillRect/>
          </a:stretch>
        </p:blipFill>
        <p:spPr>
          <a:xfrm>
            <a:off x="10359916" y="133022"/>
            <a:ext cx="1666621" cy="562247"/>
          </a:xfrm>
          <a:prstGeom prst="rect">
            <a:avLst/>
          </a:prstGeom>
        </p:spPr>
      </p:pic>
    </p:spTree>
    <p:extLst>
      <p:ext uri="{BB962C8B-B14F-4D97-AF65-F5344CB8AC3E}">
        <p14:creationId xmlns:p14="http://schemas.microsoft.com/office/powerpoint/2010/main" val="27006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158151" y="6356350"/>
            <a:ext cx="6928449" cy="365125"/>
          </a:xfrm>
        </p:spPr>
        <p:txBody>
          <a:bodyPr/>
          <a:lstStyle>
            <a:lvl1pPr algn="l">
              <a:defRPr/>
            </a:lvl1pPr>
          </a:lstStyle>
          <a:p>
            <a:endParaRPr lang="de-DE" dirty="0"/>
          </a:p>
        </p:txBody>
      </p:sp>
      <p:sp>
        <p:nvSpPr>
          <p:cNvPr id="6" name="Foliennummernplatzhalter 5"/>
          <p:cNvSpPr>
            <a:spLocks noGrp="1"/>
          </p:cNvSpPr>
          <p:nvPr>
            <p:ph type="sldNum" sz="quarter" idx="12"/>
          </p:nvPr>
        </p:nvSpPr>
        <p:spPr>
          <a:xfrm>
            <a:off x="8988316" y="6356349"/>
            <a:ext cx="2743200" cy="365125"/>
          </a:xfrm>
        </p:spPr>
        <p:txBody>
          <a:bodyPr/>
          <a:lstStyle>
            <a:lvl1pPr>
              <a:defRPr>
                <a:latin typeface="Open Sans" panose="020B0606030504020204"/>
              </a:defRPr>
            </a:lvl1pPr>
          </a:lstStyle>
          <a:p>
            <a:fld id="{6803EB23-2AAB-40DF-A353-9004BE2AE3F4}" type="slidenum">
              <a:rPr lang="de-DE" smtClean="0"/>
              <a:pPr/>
              <a:t>‹Nr.›</a:t>
            </a:fld>
            <a:endParaRPr lang="de-DE" dirty="0"/>
          </a:p>
        </p:txBody>
      </p:sp>
      <p:pic>
        <p:nvPicPr>
          <p:cNvPr id="7" name="Grafik 6">
            <a:extLst>
              <a:ext uri="{FF2B5EF4-FFF2-40B4-BE49-F238E27FC236}">
                <a16:creationId xmlns:a16="http://schemas.microsoft.com/office/drawing/2014/main" xmlns="" id="{A5EEA40F-FFC8-4D25-A861-47A1E517430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201728"/>
            <a:ext cx="1146970" cy="1110208"/>
          </a:xfrm>
          <a:prstGeom prst="rect">
            <a:avLst/>
          </a:prstGeom>
        </p:spPr>
      </p:pic>
      <p:sp>
        <p:nvSpPr>
          <p:cNvPr id="11" name="Inhaltsplatzhalter 2"/>
          <p:cNvSpPr>
            <a:spLocks noGrp="1"/>
          </p:cNvSpPr>
          <p:nvPr>
            <p:ph sz="half" idx="1"/>
          </p:nvPr>
        </p:nvSpPr>
        <p:spPr>
          <a:xfrm>
            <a:off x="1224951" y="1494503"/>
            <a:ext cx="10128849" cy="4682460"/>
          </a:xfrm>
        </p:spPr>
        <p:txBody>
          <a:bodyPr>
            <a:normAutofit/>
          </a:bodyPr>
          <a:lstStyle>
            <a:lvl1pPr marL="228600" indent="-228600">
              <a:lnSpc>
                <a:spcPct val="100000"/>
              </a:lnSpc>
              <a:buFontTx/>
              <a:buBlip>
                <a:blip r:embed="rId4"/>
              </a:buBlip>
              <a:defRPr sz="2400">
                <a:latin typeface="Open Sans SemiBold" panose="020B0706030804020204"/>
              </a:defRPr>
            </a:lvl1pPr>
            <a:lvl2pPr marL="685800" indent="-228600">
              <a:lnSpc>
                <a:spcPct val="100000"/>
              </a:lnSpc>
              <a:buFontTx/>
              <a:buBlip>
                <a:blip r:embed="rId4"/>
              </a:buBlip>
              <a:defRPr sz="2000">
                <a:latin typeface="Open Sans SemiBold" panose="020B0706030804020204"/>
              </a:defRPr>
            </a:lvl2pPr>
            <a:lvl3pPr marL="1257300" indent="-342900">
              <a:lnSpc>
                <a:spcPct val="100000"/>
              </a:lnSpc>
              <a:buFontTx/>
              <a:buBlip>
                <a:blip r:embed="rId4"/>
              </a:buBlip>
              <a:defRPr sz="1800">
                <a:latin typeface="Open Sans SemiBold" panose="020B0706030804020204"/>
              </a:defRPr>
            </a:lvl3pPr>
            <a:lvl4pPr marL="1600200" indent="-228600">
              <a:lnSpc>
                <a:spcPct val="100000"/>
              </a:lnSpc>
              <a:buFontTx/>
              <a:buBlip>
                <a:blip r:embed="rId4"/>
              </a:buBlip>
              <a:defRPr sz="1600">
                <a:latin typeface="Open Sans SemiBold" panose="020B0706030804020204"/>
              </a:defRPr>
            </a:lvl4pPr>
            <a:lvl5pPr marL="2057400" indent="-228600">
              <a:lnSpc>
                <a:spcPct val="100000"/>
              </a:lnSpc>
              <a:buFontTx/>
              <a:buBlip>
                <a:blip r:embed="rId4"/>
              </a:buBlip>
              <a:defRPr sz="1600">
                <a:latin typeface="Open Sans SemiBold" panose="020B0706030804020204"/>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itel 1"/>
          <p:cNvSpPr>
            <a:spLocks noGrp="1"/>
          </p:cNvSpPr>
          <p:nvPr>
            <p:ph type="title" hasCustomPrompt="1"/>
          </p:nvPr>
        </p:nvSpPr>
        <p:spPr>
          <a:xfrm>
            <a:off x="657273" y="439031"/>
            <a:ext cx="8918047" cy="848996"/>
          </a:xfrm>
        </p:spPr>
        <p:txBody>
          <a:bodyPr>
            <a:normAutofit/>
          </a:bodyPr>
          <a:lstStyle>
            <a:lvl1pPr>
              <a:lnSpc>
                <a:spcPct val="100000"/>
              </a:lnSpc>
              <a:defRPr sz="2800">
                <a:latin typeface="Open Sans SemiBold" panose="020B0706030804020204"/>
              </a:defRPr>
            </a:lvl1pPr>
          </a:lstStyle>
          <a:p>
            <a:r>
              <a:rPr lang="de-DE" dirty="0" smtClean="0"/>
              <a:t>Titelmasterformat durch </a:t>
            </a:r>
            <a:br>
              <a:rPr lang="de-DE" dirty="0" smtClean="0"/>
            </a:br>
            <a:r>
              <a:rPr lang="de-DE" dirty="0" smtClean="0"/>
              <a:t>Klicken bearbeiten</a:t>
            </a:r>
            <a:endParaRPr lang="de-DE" dirty="0"/>
          </a:p>
        </p:txBody>
      </p:sp>
      <p:pic>
        <p:nvPicPr>
          <p:cNvPr id="8" name="Grafik 7">
            <a:extLst>
              <a:ext uri="{FF2B5EF4-FFF2-40B4-BE49-F238E27FC236}">
                <a16:creationId xmlns:a16="http://schemas.microsoft.com/office/drawing/2014/main" xmlns="" id="{E7570545-B988-45C2-AFCD-9DCDE348CA5B}"/>
              </a:ext>
            </a:extLst>
          </p:cNvPr>
          <p:cNvPicPr>
            <a:picLocks noChangeAspect="1"/>
          </p:cNvPicPr>
          <p:nvPr userDrawn="1"/>
        </p:nvPicPr>
        <p:blipFill>
          <a:blip r:embed="rId5"/>
          <a:stretch>
            <a:fillRect/>
          </a:stretch>
        </p:blipFill>
        <p:spPr>
          <a:xfrm>
            <a:off x="10359916" y="133022"/>
            <a:ext cx="1666621" cy="562247"/>
          </a:xfrm>
          <a:prstGeom prst="rect">
            <a:avLst/>
          </a:prstGeom>
        </p:spPr>
      </p:pic>
    </p:spTree>
    <p:extLst>
      <p:ext uri="{BB962C8B-B14F-4D97-AF65-F5344CB8AC3E}">
        <p14:creationId xmlns:p14="http://schemas.microsoft.com/office/powerpoint/2010/main" val="5806783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2993155" y="6356350"/>
            <a:ext cx="5160245" cy="365125"/>
          </a:xfrm>
        </p:spPr>
        <p:txBody>
          <a:bodyPr/>
          <a:lstStyle>
            <a:lvl1pPr algn="l">
              <a:defRPr>
                <a:latin typeface="Open Sans" panose="020B0606030504020204"/>
              </a:defRPr>
            </a:lvl1pPr>
          </a:lstStyle>
          <a:p>
            <a:endParaRPr lang="de-DE" dirty="0"/>
          </a:p>
        </p:txBody>
      </p:sp>
      <p:sp>
        <p:nvSpPr>
          <p:cNvPr id="6" name="Foliennummernplatzhalter 5"/>
          <p:cNvSpPr>
            <a:spLocks noGrp="1"/>
          </p:cNvSpPr>
          <p:nvPr>
            <p:ph type="sldNum" sz="quarter" idx="12"/>
          </p:nvPr>
        </p:nvSpPr>
        <p:spPr/>
        <p:txBody>
          <a:bodyPr/>
          <a:lstStyle>
            <a:lvl1pPr>
              <a:defRPr>
                <a:latin typeface="Open Sans" panose="020B0606030504020204"/>
              </a:defRPr>
            </a:lvl1pPr>
          </a:lstStyle>
          <a:p>
            <a:fld id="{6803EB23-2AAB-40DF-A353-9004BE2AE3F4}" type="slidenum">
              <a:rPr lang="de-DE" smtClean="0"/>
              <a:pPr/>
              <a:t>‹Nr.›</a:t>
            </a:fld>
            <a:endParaRPr lang="de-DE"/>
          </a:p>
        </p:txBody>
      </p:sp>
      <p:sp>
        <p:nvSpPr>
          <p:cNvPr id="7" name="Freihandform: Form 3">
            <a:extLst>
              <a:ext uri="{FF2B5EF4-FFF2-40B4-BE49-F238E27FC236}">
                <a16:creationId xmlns:a16="http://schemas.microsoft.com/office/drawing/2014/main" xmlns="" id="{D64B6A71-FAE3-41C5-9CA1-CD0F798489BF}"/>
              </a:ext>
            </a:extLst>
          </p:cNvPr>
          <p:cNvSpPr/>
          <p:nvPr userDrawn="1"/>
        </p:nvSpPr>
        <p:spPr>
          <a:xfrm>
            <a:off x="654503" y="1152054"/>
            <a:ext cx="639787" cy="746418"/>
          </a:xfrm>
          <a:custGeom>
            <a:avLst/>
            <a:gdLst>
              <a:gd name="connsiteX0" fmla="*/ 654004 w 639786"/>
              <a:gd name="connsiteY0" fmla="*/ 376763 h 746418"/>
              <a:gd name="connsiteX1" fmla="*/ 0 w 639786"/>
              <a:gd name="connsiteY1" fmla="*/ 0 h 746418"/>
              <a:gd name="connsiteX2" fmla="*/ 0 w 639786"/>
              <a:gd name="connsiteY2" fmla="*/ 755304 h 746418"/>
            </a:gdLst>
            <a:ahLst/>
            <a:cxnLst>
              <a:cxn ang="0">
                <a:pos x="connsiteX0" y="connsiteY0"/>
              </a:cxn>
              <a:cxn ang="0">
                <a:pos x="connsiteX1" y="connsiteY1"/>
              </a:cxn>
              <a:cxn ang="0">
                <a:pos x="connsiteX2" y="connsiteY2"/>
              </a:cxn>
            </a:cxnLst>
            <a:rect l="l" t="t" r="r" b="b"/>
            <a:pathLst>
              <a:path w="639786" h="746418">
                <a:moveTo>
                  <a:pt x="654004" y="376763"/>
                </a:moveTo>
                <a:lnTo>
                  <a:pt x="0" y="0"/>
                </a:lnTo>
                <a:lnTo>
                  <a:pt x="0" y="755304"/>
                </a:lnTo>
                <a:close/>
              </a:path>
            </a:pathLst>
          </a:custGeom>
          <a:solidFill>
            <a:srgbClr val="D9EFFD"/>
          </a:solidFill>
          <a:ln w="17768" cap="flat">
            <a:noFill/>
            <a:prstDash val="solid"/>
            <a:miter/>
          </a:ln>
        </p:spPr>
        <p:txBody>
          <a:bodyPr rtlCol="0" anchor="ctr"/>
          <a:lstStyle/>
          <a:p>
            <a:endParaRPr lang="de-DE"/>
          </a:p>
        </p:txBody>
      </p:sp>
      <p:sp>
        <p:nvSpPr>
          <p:cNvPr id="8" name="Freihandform: Form 4">
            <a:extLst>
              <a:ext uri="{FF2B5EF4-FFF2-40B4-BE49-F238E27FC236}">
                <a16:creationId xmlns:a16="http://schemas.microsoft.com/office/drawing/2014/main" xmlns="" id="{740DA8E2-AC60-4CE7-97D0-FB9CFD29B09C}"/>
              </a:ext>
            </a:extLst>
          </p:cNvPr>
          <p:cNvSpPr/>
          <p:nvPr userDrawn="1"/>
        </p:nvSpPr>
        <p:spPr>
          <a:xfrm>
            <a:off x="2078029" y="1152054"/>
            <a:ext cx="639787" cy="746418"/>
          </a:xfrm>
          <a:custGeom>
            <a:avLst/>
            <a:gdLst>
              <a:gd name="connsiteX0" fmla="*/ 654004 w 639786"/>
              <a:gd name="connsiteY0" fmla="*/ 376763 h 746418"/>
              <a:gd name="connsiteX1" fmla="*/ 0 w 639786"/>
              <a:gd name="connsiteY1" fmla="*/ 0 h 746418"/>
              <a:gd name="connsiteX2" fmla="*/ 0 w 639786"/>
              <a:gd name="connsiteY2" fmla="*/ 755304 h 746418"/>
            </a:gdLst>
            <a:ahLst/>
            <a:cxnLst>
              <a:cxn ang="0">
                <a:pos x="connsiteX0" y="connsiteY0"/>
              </a:cxn>
              <a:cxn ang="0">
                <a:pos x="connsiteX1" y="connsiteY1"/>
              </a:cxn>
              <a:cxn ang="0">
                <a:pos x="connsiteX2" y="connsiteY2"/>
              </a:cxn>
            </a:cxnLst>
            <a:rect l="l" t="t" r="r" b="b"/>
            <a:pathLst>
              <a:path w="639786" h="746418">
                <a:moveTo>
                  <a:pt x="654004" y="376763"/>
                </a:moveTo>
                <a:lnTo>
                  <a:pt x="0" y="0"/>
                </a:lnTo>
                <a:lnTo>
                  <a:pt x="0" y="755304"/>
                </a:lnTo>
                <a:close/>
              </a:path>
            </a:pathLst>
          </a:custGeom>
          <a:solidFill>
            <a:srgbClr val="F1F9FE"/>
          </a:solidFill>
          <a:ln w="17768" cap="flat">
            <a:noFill/>
            <a:prstDash val="solid"/>
            <a:miter/>
          </a:ln>
        </p:spPr>
        <p:txBody>
          <a:bodyPr rtlCol="0" anchor="ctr"/>
          <a:lstStyle/>
          <a:p>
            <a:endParaRPr lang="de-DE"/>
          </a:p>
        </p:txBody>
      </p:sp>
      <p:sp>
        <p:nvSpPr>
          <p:cNvPr id="9" name="Freihandform: Form 5">
            <a:extLst>
              <a:ext uri="{FF2B5EF4-FFF2-40B4-BE49-F238E27FC236}">
                <a16:creationId xmlns:a16="http://schemas.microsoft.com/office/drawing/2014/main" xmlns="" id="{F9981B15-E594-457E-8F19-79ACA1755BCD}"/>
              </a:ext>
            </a:extLst>
          </p:cNvPr>
          <p:cNvSpPr/>
          <p:nvPr userDrawn="1"/>
        </p:nvSpPr>
        <p:spPr>
          <a:xfrm>
            <a:off x="654503" y="1591019"/>
            <a:ext cx="639787" cy="746418"/>
          </a:xfrm>
          <a:custGeom>
            <a:avLst/>
            <a:gdLst>
              <a:gd name="connsiteX0" fmla="*/ 0 w 639786"/>
              <a:gd name="connsiteY0" fmla="*/ 378541 h 746418"/>
              <a:gd name="connsiteX1" fmla="*/ 654004 w 639786"/>
              <a:gd name="connsiteY1" fmla="*/ 0 h 746418"/>
              <a:gd name="connsiteX2" fmla="*/ 654004 w 639786"/>
              <a:gd name="connsiteY2" fmla="*/ 757081 h 746418"/>
            </a:gdLst>
            <a:ahLst/>
            <a:cxnLst>
              <a:cxn ang="0">
                <a:pos x="connsiteX0" y="connsiteY0"/>
              </a:cxn>
              <a:cxn ang="0">
                <a:pos x="connsiteX1" y="connsiteY1"/>
              </a:cxn>
              <a:cxn ang="0">
                <a:pos x="connsiteX2" y="connsiteY2"/>
              </a:cxn>
            </a:cxnLst>
            <a:rect l="l" t="t" r="r" b="b"/>
            <a:pathLst>
              <a:path w="639786" h="746418">
                <a:moveTo>
                  <a:pt x="0" y="378541"/>
                </a:moveTo>
                <a:lnTo>
                  <a:pt x="654004" y="0"/>
                </a:lnTo>
                <a:lnTo>
                  <a:pt x="654004" y="757081"/>
                </a:lnTo>
                <a:close/>
              </a:path>
            </a:pathLst>
          </a:custGeom>
          <a:solidFill>
            <a:srgbClr val="E6F5FE"/>
          </a:solidFill>
          <a:ln w="17768" cap="flat">
            <a:noFill/>
            <a:prstDash val="solid"/>
            <a:miter/>
          </a:ln>
        </p:spPr>
        <p:txBody>
          <a:bodyPr rtlCol="0" anchor="ctr"/>
          <a:lstStyle/>
          <a:p>
            <a:endParaRPr lang="de-DE"/>
          </a:p>
        </p:txBody>
      </p:sp>
      <p:sp>
        <p:nvSpPr>
          <p:cNvPr id="10" name="Freihandform: Form 6">
            <a:extLst>
              <a:ext uri="{FF2B5EF4-FFF2-40B4-BE49-F238E27FC236}">
                <a16:creationId xmlns:a16="http://schemas.microsoft.com/office/drawing/2014/main" xmlns="" id="{A66B2534-31C5-465C-B246-5B2DB760AF1F}"/>
              </a:ext>
            </a:extLst>
          </p:cNvPr>
          <p:cNvSpPr/>
          <p:nvPr userDrawn="1"/>
        </p:nvSpPr>
        <p:spPr>
          <a:xfrm>
            <a:off x="652726" y="773513"/>
            <a:ext cx="639787" cy="746418"/>
          </a:xfrm>
          <a:custGeom>
            <a:avLst/>
            <a:gdLst>
              <a:gd name="connsiteX0" fmla="*/ 0 w 639786"/>
              <a:gd name="connsiteY0" fmla="*/ 378541 h 746418"/>
              <a:gd name="connsiteX1" fmla="*/ 654004 w 639786"/>
              <a:gd name="connsiteY1" fmla="*/ 0 h 746418"/>
              <a:gd name="connsiteX2" fmla="*/ 654004 w 639786"/>
              <a:gd name="connsiteY2" fmla="*/ 755304 h 746418"/>
            </a:gdLst>
            <a:ahLst/>
            <a:cxnLst>
              <a:cxn ang="0">
                <a:pos x="connsiteX0" y="connsiteY0"/>
              </a:cxn>
              <a:cxn ang="0">
                <a:pos x="connsiteX1" y="connsiteY1"/>
              </a:cxn>
              <a:cxn ang="0">
                <a:pos x="connsiteX2" y="connsiteY2"/>
              </a:cxn>
            </a:cxnLst>
            <a:rect l="l" t="t" r="r" b="b"/>
            <a:pathLst>
              <a:path w="639786" h="746418">
                <a:moveTo>
                  <a:pt x="0" y="378541"/>
                </a:moveTo>
                <a:lnTo>
                  <a:pt x="654004" y="0"/>
                </a:lnTo>
                <a:lnTo>
                  <a:pt x="654004" y="755304"/>
                </a:lnTo>
                <a:close/>
              </a:path>
            </a:pathLst>
          </a:custGeom>
          <a:solidFill>
            <a:srgbClr val="F1F9FE"/>
          </a:solidFill>
          <a:ln w="17768" cap="flat">
            <a:noFill/>
            <a:prstDash val="solid"/>
            <a:miter/>
          </a:ln>
        </p:spPr>
        <p:txBody>
          <a:bodyPr rtlCol="0" anchor="ctr"/>
          <a:lstStyle/>
          <a:p>
            <a:endParaRPr lang="de-DE"/>
          </a:p>
        </p:txBody>
      </p:sp>
      <p:sp>
        <p:nvSpPr>
          <p:cNvPr id="11" name="Freihandform: Form 7">
            <a:extLst>
              <a:ext uri="{FF2B5EF4-FFF2-40B4-BE49-F238E27FC236}">
                <a16:creationId xmlns:a16="http://schemas.microsoft.com/office/drawing/2014/main" xmlns="" id="{B0A8148C-5B04-449F-95E1-2E466B6F6511}"/>
              </a:ext>
            </a:extLst>
          </p:cNvPr>
          <p:cNvSpPr/>
          <p:nvPr userDrawn="1"/>
        </p:nvSpPr>
        <p:spPr>
          <a:xfrm>
            <a:off x="1360046" y="464283"/>
            <a:ext cx="639787" cy="746418"/>
          </a:xfrm>
          <a:custGeom>
            <a:avLst/>
            <a:gdLst>
              <a:gd name="connsiteX0" fmla="*/ 654004 w 639786"/>
              <a:gd name="connsiteY0" fmla="*/ 378541 h 746418"/>
              <a:gd name="connsiteX1" fmla="*/ 0 w 639786"/>
              <a:gd name="connsiteY1" fmla="*/ 0 h 746418"/>
              <a:gd name="connsiteX2" fmla="*/ 0 w 639786"/>
              <a:gd name="connsiteY2" fmla="*/ 755304 h 746418"/>
            </a:gdLst>
            <a:ahLst/>
            <a:cxnLst>
              <a:cxn ang="0">
                <a:pos x="connsiteX0" y="connsiteY0"/>
              </a:cxn>
              <a:cxn ang="0">
                <a:pos x="connsiteX1" y="connsiteY1"/>
              </a:cxn>
              <a:cxn ang="0">
                <a:pos x="connsiteX2" y="connsiteY2"/>
              </a:cxn>
            </a:cxnLst>
            <a:rect l="l" t="t" r="r" b="b"/>
            <a:pathLst>
              <a:path w="639786" h="746418">
                <a:moveTo>
                  <a:pt x="654004" y="378541"/>
                </a:moveTo>
                <a:lnTo>
                  <a:pt x="0" y="0"/>
                </a:lnTo>
                <a:lnTo>
                  <a:pt x="0" y="755304"/>
                </a:lnTo>
                <a:close/>
              </a:path>
            </a:pathLst>
          </a:custGeom>
          <a:solidFill>
            <a:srgbClr val="F1F9FE"/>
          </a:solidFill>
          <a:ln w="17768" cap="flat">
            <a:noFill/>
            <a:prstDash val="solid"/>
            <a:miter/>
          </a:ln>
        </p:spPr>
        <p:txBody>
          <a:bodyPr rtlCol="0" anchor="ctr"/>
          <a:lstStyle/>
          <a:p>
            <a:endParaRPr lang="de-DE"/>
          </a:p>
        </p:txBody>
      </p:sp>
      <p:sp>
        <p:nvSpPr>
          <p:cNvPr id="12" name="Freihandform: Form 8">
            <a:extLst>
              <a:ext uri="{FF2B5EF4-FFF2-40B4-BE49-F238E27FC236}">
                <a16:creationId xmlns:a16="http://schemas.microsoft.com/office/drawing/2014/main" xmlns="" id="{19DF9DB9-C306-4EC8-9035-03729380748B}"/>
              </a:ext>
            </a:extLst>
          </p:cNvPr>
          <p:cNvSpPr/>
          <p:nvPr userDrawn="1"/>
        </p:nvSpPr>
        <p:spPr>
          <a:xfrm>
            <a:off x="-1278" y="773513"/>
            <a:ext cx="639787" cy="746418"/>
          </a:xfrm>
          <a:custGeom>
            <a:avLst/>
            <a:gdLst>
              <a:gd name="connsiteX0" fmla="*/ 654004 w 639786"/>
              <a:gd name="connsiteY0" fmla="*/ 378541 h 746418"/>
              <a:gd name="connsiteX1" fmla="*/ 0 w 639786"/>
              <a:gd name="connsiteY1" fmla="*/ 0 h 746418"/>
              <a:gd name="connsiteX2" fmla="*/ 0 w 639786"/>
              <a:gd name="connsiteY2" fmla="*/ 755304 h 746418"/>
            </a:gdLst>
            <a:ahLst/>
            <a:cxnLst>
              <a:cxn ang="0">
                <a:pos x="connsiteX0" y="connsiteY0"/>
              </a:cxn>
              <a:cxn ang="0">
                <a:pos x="connsiteX1" y="connsiteY1"/>
              </a:cxn>
              <a:cxn ang="0">
                <a:pos x="connsiteX2" y="connsiteY2"/>
              </a:cxn>
            </a:cxnLst>
            <a:rect l="l" t="t" r="r" b="b"/>
            <a:pathLst>
              <a:path w="639786" h="746418">
                <a:moveTo>
                  <a:pt x="654004" y="378541"/>
                </a:moveTo>
                <a:lnTo>
                  <a:pt x="0" y="0"/>
                </a:lnTo>
                <a:lnTo>
                  <a:pt x="0" y="755304"/>
                </a:lnTo>
                <a:close/>
              </a:path>
            </a:pathLst>
          </a:custGeom>
          <a:solidFill>
            <a:srgbClr val="E6F5FE"/>
          </a:solidFill>
          <a:ln w="17768"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xmlns="" id="{D1F06AA5-1231-4522-9BB3-64DE42AE6E4A}"/>
              </a:ext>
            </a:extLst>
          </p:cNvPr>
          <p:cNvSpPr/>
          <p:nvPr userDrawn="1"/>
        </p:nvSpPr>
        <p:spPr>
          <a:xfrm>
            <a:off x="-1278" y="1528817"/>
            <a:ext cx="639787" cy="746418"/>
          </a:xfrm>
          <a:custGeom>
            <a:avLst/>
            <a:gdLst>
              <a:gd name="connsiteX0" fmla="*/ 654004 w 639786"/>
              <a:gd name="connsiteY0" fmla="*/ 378541 h 746418"/>
              <a:gd name="connsiteX1" fmla="*/ 0 w 639786"/>
              <a:gd name="connsiteY1" fmla="*/ 0 h 746418"/>
              <a:gd name="connsiteX2" fmla="*/ 0 w 639786"/>
              <a:gd name="connsiteY2" fmla="*/ 755304 h 746418"/>
            </a:gdLst>
            <a:ahLst/>
            <a:cxnLst>
              <a:cxn ang="0">
                <a:pos x="connsiteX0" y="connsiteY0"/>
              </a:cxn>
              <a:cxn ang="0">
                <a:pos x="connsiteX1" y="connsiteY1"/>
              </a:cxn>
              <a:cxn ang="0">
                <a:pos x="connsiteX2" y="connsiteY2"/>
              </a:cxn>
            </a:cxnLst>
            <a:rect l="l" t="t" r="r" b="b"/>
            <a:pathLst>
              <a:path w="639786" h="746418">
                <a:moveTo>
                  <a:pt x="654004" y="378541"/>
                </a:moveTo>
                <a:lnTo>
                  <a:pt x="0" y="0"/>
                </a:lnTo>
                <a:lnTo>
                  <a:pt x="0" y="755304"/>
                </a:lnTo>
                <a:close/>
              </a:path>
            </a:pathLst>
          </a:custGeom>
          <a:solidFill>
            <a:srgbClr val="F1F9FE"/>
          </a:solidFill>
          <a:ln w="17768" cap="flat">
            <a:noFill/>
            <a:prstDash val="solid"/>
            <a:miter/>
          </a:ln>
        </p:spPr>
        <p:txBody>
          <a:bodyPr rtlCol="0" anchor="ctr"/>
          <a:lstStyle/>
          <a:p>
            <a:endParaRPr lang="de-DE"/>
          </a:p>
        </p:txBody>
      </p:sp>
      <p:sp>
        <p:nvSpPr>
          <p:cNvPr id="14" name="Freihandform: Form 10">
            <a:extLst>
              <a:ext uri="{FF2B5EF4-FFF2-40B4-BE49-F238E27FC236}">
                <a16:creationId xmlns:a16="http://schemas.microsoft.com/office/drawing/2014/main" xmlns="" id="{26D9AA16-26C3-453B-A25B-8A2EF6C04F4B}"/>
              </a:ext>
            </a:extLst>
          </p:cNvPr>
          <p:cNvSpPr/>
          <p:nvPr userDrawn="1"/>
        </p:nvSpPr>
        <p:spPr>
          <a:xfrm>
            <a:off x="1031267" y="2360540"/>
            <a:ext cx="639787" cy="746418"/>
          </a:xfrm>
          <a:custGeom>
            <a:avLst/>
            <a:gdLst>
              <a:gd name="connsiteX0" fmla="*/ 654004 w 639786"/>
              <a:gd name="connsiteY0" fmla="*/ 378541 h 746418"/>
              <a:gd name="connsiteX1" fmla="*/ 0 w 639786"/>
              <a:gd name="connsiteY1" fmla="*/ 0 h 746418"/>
              <a:gd name="connsiteX2" fmla="*/ 0 w 639786"/>
              <a:gd name="connsiteY2" fmla="*/ 757081 h 746418"/>
            </a:gdLst>
            <a:ahLst/>
            <a:cxnLst>
              <a:cxn ang="0">
                <a:pos x="connsiteX0" y="connsiteY0"/>
              </a:cxn>
              <a:cxn ang="0">
                <a:pos x="connsiteX1" y="connsiteY1"/>
              </a:cxn>
              <a:cxn ang="0">
                <a:pos x="connsiteX2" y="connsiteY2"/>
              </a:cxn>
            </a:cxnLst>
            <a:rect l="l" t="t" r="r" b="b"/>
            <a:pathLst>
              <a:path w="639786" h="746418">
                <a:moveTo>
                  <a:pt x="654004" y="378541"/>
                </a:moveTo>
                <a:lnTo>
                  <a:pt x="0" y="0"/>
                </a:lnTo>
                <a:lnTo>
                  <a:pt x="0" y="757081"/>
                </a:lnTo>
                <a:close/>
              </a:path>
            </a:pathLst>
          </a:custGeom>
          <a:solidFill>
            <a:srgbClr val="BCE4FA"/>
          </a:solidFill>
          <a:ln w="17768" cap="flat">
            <a:noFill/>
            <a:prstDash val="solid"/>
            <a:miter/>
          </a:ln>
        </p:spPr>
        <p:txBody>
          <a:bodyPr rtlCol="0" anchor="ctr"/>
          <a:lstStyle/>
          <a:p>
            <a:endParaRPr lang="de-DE"/>
          </a:p>
        </p:txBody>
      </p:sp>
      <p:sp>
        <p:nvSpPr>
          <p:cNvPr id="15" name="Freihandform: Form 11">
            <a:extLst>
              <a:ext uri="{FF2B5EF4-FFF2-40B4-BE49-F238E27FC236}">
                <a16:creationId xmlns:a16="http://schemas.microsoft.com/office/drawing/2014/main" xmlns="" id="{CE24F9C9-EE8B-4251-A134-EAF9EAB363CB}"/>
              </a:ext>
            </a:extLst>
          </p:cNvPr>
          <p:cNvSpPr/>
          <p:nvPr userDrawn="1"/>
        </p:nvSpPr>
        <p:spPr>
          <a:xfrm>
            <a:off x="1031267" y="1605236"/>
            <a:ext cx="639787" cy="746418"/>
          </a:xfrm>
          <a:custGeom>
            <a:avLst/>
            <a:gdLst>
              <a:gd name="connsiteX0" fmla="*/ 654004 w 639786"/>
              <a:gd name="connsiteY0" fmla="*/ 378541 h 746418"/>
              <a:gd name="connsiteX1" fmla="*/ 0 w 639786"/>
              <a:gd name="connsiteY1" fmla="*/ 0 h 746418"/>
              <a:gd name="connsiteX2" fmla="*/ 0 w 639786"/>
              <a:gd name="connsiteY2" fmla="*/ 755304 h 746418"/>
            </a:gdLst>
            <a:ahLst/>
            <a:cxnLst>
              <a:cxn ang="0">
                <a:pos x="connsiteX0" y="connsiteY0"/>
              </a:cxn>
              <a:cxn ang="0">
                <a:pos x="connsiteX1" y="connsiteY1"/>
              </a:cxn>
              <a:cxn ang="0">
                <a:pos x="connsiteX2" y="connsiteY2"/>
              </a:cxn>
            </a:cxnLst>
            <a:rect l="l" t="t" r="r" b="b"/>
            <a:pathLst>
              <a:path w="639786" h="746418">
                <a:moveTo>
                  <a:pt x="654004" y="378541"/>
                </a:moveTo>
                <a:lnTo>
                  <a:pt x="0" y="0"/>
                </a:lnTo>
                <a:lnTo>
                  <a:pt x="0" y="755304"/>
                </a:lnTo>
                <a:close/>
              </a:path>
            </a:pathLst>
          </a:custGeom>
          <a:solidFill>
            <a:srgbClr val="00A7E7"/>
          </a:solidFill>
          <a:ln w="17768" cap="flat">
            <a:noFill/>
            <a:prstDash val="solid"/>
            <a:miter/>
          </a:ln>
        </p:spPr>
        <p:txBody>
          <a:bodyPr rtlCol="0" anchor="ctr"/>
          <a:lstStyle/>
          <a:p>
            <a:endParaRPr lang="de-DE"/>
          </a:p>
        </p:txBody>
      </p:sp>
      <p:sp>
        <p:nvSpPr>
          <p:cNvPr id="16" name="Freihandform: Form 12">
            <a:extLst>
              <a:ext uri="{FF2B5EF4-FFF2-40B4-BE49-F238E27FC236}">
                <a16:creationId xmlns:a16="http://schemas.microsoft.com/office/drawing/2014/main" xmlns="" id="{F5FD044D-FDAE-4894-B36F-9FD2D64611A5}"/>
              </a:ext>
            </a:extLst>
          </p:cNvPr>
          <p:cNvSpPr/>
          <p:nvPr userDrawn="1"/>
        </p:nvSpPr>
        <p:spPr>
          <a:xfrm>
            <a:off x="1031267" y="849932"/>
            <a:ext cx="639787" cy="746418"/>
          </a:xfrm>
          <a:custGeom>
            <a:avLst/>
            <a:gdLst>
              <a:gd name="connsiteX0" fmla="*/ 654004 w 639786"/>
              <a:gd name="connsiteY0" fmla="*/ 378541 h 746418"/>
              <a:gd name="connsiteX1" fmla="*/ 0 w 639786"/>
              <a:gd name="connsiteY1" fmla="*/ 0 h 746418"/>
              <a:gd name="connsiteX2" fmla="*/ 0 w 639786"/>
              <a:gd name="connsiteY2" fmla="*/ 755304 h 746418"/>
            </a:gdLst>
            <a:ahLst/>
            <a:cxnLst>
              <a:cxn ang="0">
                <a:pos x="connsiteX0" y="connsiteY0"/>
              </a:cxn>
              <a:cxn ang="0">
                <a:pos x="connsiteX1" y="connsiteY1"/>
              </a:cxn>
              <a:cxn ang="0">
                <a:pos x="connsiteX2" y="connsiteY2"/>
              </a:cxn>
            </a:cxnLst>
            <a:rect l="l" t="t" r="r" b="b"/>
            <a:pathLst>
              <a:path w="639786" h="746418">
                <a:moveTo>
                  <a:pt x="654004" y="378541"/>
                </a:moveTo>
                <a:lnTo>
                  <a:pt x="0" y="0"/>
                </a:lnTo>
                <a:lnTo>
                  <a:pt x="0" y="755304"/>
                </a:lnTo>
                <a:close/>
              </a:path>
            </a:pathLst>
          </a:custGeom>
          <a:solidFill>
            <a:srgbClr val="F59C00"/>
          </a:solidFill>
          <a:ln w="17768" cap="flat">
            <a:noFill/>
            <a:prstDash val="solid"/>
            <a:miter/>
          </a:ln>
        </p:spPr>
        <p:txBody>
          <a:bodyPr rtlCol="0" anchor="ctr"/>
          <a:lstStyle/>
          <a:p>
            <a:endParaRPr lang="de-DE"/>
          </a:p>
        </p:txBody>
      </p:sp>
      <p:sp>
        <p:nvSpPr>
          <p:cNvPr id="17" name="Freihandform: Form 13">
            <a:extLst>
              <a:ext uri="{FF2B5EF4-FFF2-40B4-BE49-F238E27FC236}">
                <a16:creationId xmlns:a16="http://schemas.microsoft.com/office/drawing/2014/main" xmlns="" id="{BE4E5D5F-7E7A-468E-9457-2C2A600ABBDF}"/>
              </a:ext>
            </a:extLst>
          </p:cNvPr>
          <p:cNvSpPr/>
          <p:nvPr userDrawn="1"/>
        </p:nvSpPr>
        <p:spPr>
          <a:xfrm>
            <a:off x="1685271" y="1983777"/>
            <a:ext cx="639787" cy="746418"/>
          </a:xfrm>
          <a:custGeom>
            <a:avLst/>
            <a:gdLst>
              <a:gd name="connsiteX0" fmla="*/ 654004 w 639786"/>
              <a:gd name="connsiteY0" fmla="*/ 376763 h 746418"/>
              <a:gd name="connsiteX1" fmla="*/ 0 w 639786"/>
              <a:gd name="connsiteY1" fmla="*/ 0 h 746418"/>
              <a:gd name="connsiteX2" fmla="*/ 0 w 639786"/>
              <a:gd name="connsiteY2" fmla="*/ 755304 h 746418"/>
            </a:gdLst>
            <a:ahLst/>
            <a:cxnLst>
              <a:cxn ang="0">
                <a:pos x="connsiteX0" y="connsiteY0"/>
              </a:cxn>
              <a:cxn ang="0">
                <a:pos x="connsiteX1" y="connsiteY1"/>
              </a:cxn>
              <a:cxn ang="0">
                <a:pos x="connsiteX2" y="connsiteY2"/>
              </a:cxn>
            </a:cxnLst>
            <a:rect l="l" t="t" r="r" b="b"/>
            <a:pathLst>
              <a:path w="639786" h="746418">
                <a:moveTo>
                  <a:pt x="654004" y="376763"/>
                </a:moveTo>
                <a:lnTo>
                  <a:pt x="0" y="0"/>
                </a:lnTo>
                <a:lnTo>
                  <a:pt x="0" y="755304"/>
                </a:lnTo>
                <a:close/>
              </a:path>
            </a:pathLst>
          </a:custGeom>
          <a:solidFill>
            <a:srgbClr val="0095DB"/>
          </a:solidFill>
          <a:ln w="17768" cap="flat">
            <a:noFill/>
            <a:prstDash val="solid"/>
            <a:miter/>
          </a:ln>
        </p:spPr>
        <p:txBody>
          <a:bodyPr rtlCol="0" anchor="ctr"/>
          <a:lstStyle/>
          <a:p>
            <a:endParaRPr lang="de-DE"/>
          </a:p>
        </p:txBody>
      </p:sp>
      <p:sp>
        <p:nvSpPr>
          <p:cNvPr id="18" name="Freihandform: Form 14">
            <a:extLst>
              <a:ext uri="{FF2B5EF4-FFF2-40B4-BE49-F238E27FC236}">
                <a16:creationId xmlns:a16="http://schemas.microsoft.com/office/drawing/2014/main" xmlns="" id="{804D12A6-F8A0-488A-88DD-E037A95D3E8E}"/>
              </a:ext>
            </a:extLst>
          </p:cNvPr>
          <p:cNvSpPr/>
          <p:nvPr userDrawn="1"/>
        </p:nvSpPr>
        <p:spPr>
          <a:xfrm>
            <a:off x="1031267" y="1228473"/>
            <a:ext cx="639787" cy="746418"/>
          </a:xfrm>
          <a:custGeom>
            <a:avLst/>
            <a:gdLst>
              <a:gd name="connsiteX0" fmla="*/ 0 w 639786"/>
              <a:gd name="connsiteY0" fmla="*/ 376763 h 746418"/>
              <a:gd name="connsiteX1" fmla="*/ 654004 w 639786"/>
              <a:gd name="connsiteY1" fmla="*/ 0 h 746418"/>
              <a:gd name="connsiteX2" fmla="*/ 654004 w 639786"/>
              <a:gd name="connsiteY2" fmla="*/ 755304 h 746418"/>
            </a:gdLst>
            <a:ahLst/>
            <a:cxnLst>
              <a:cxn ang="0">
                <a:pos x="connsiteX0" y="connsiteY0"/>
              </a:cxn>
              <a:cxn ang="0">
                <a:pos x="connsiteX1" y="connsiteY1"/>
              </a:cxn>
              <a:cxn ang="0">
                <a:pos x="connsiteX2" y="connsiteY2"/>
              </a:cxn>
            </a:cxnLst>
            <a:rect l="l" t="t" r="r" b="b"/>
            <a:pathLst>
              <a:path w="639786" h="746418">
                <a:moveTo>
                  <a:pt x="0" y="376763"/>
                </a:moveTo>
                <a:lnTo>
                  <a:pt x="654004" y="0"/>
                </a:lnTo>
                <a:lnTo>
                  <a:pt x="654004" y="755304"/>
                </a:lnTo>
                <a:close/>
              </a:path>
            </a:pathLst>
          </a:custGeom>
          <a:solidFill>
            <a:srgbClr val="5BC5F2"/>
          </a:solidFill>
          <a:ln w="17768" cap="flat">
            <a:noFill/>
            <a:prstDash val="solid"/>
            <a:miter/>
          </a:ln>
        </p:spPr>
        <p:txBody>
          <a:bodyPr rtlCol="0" anchor="ctr"/>
          <a:lstStyle/>
          <a:p>
            <a:endParaRPr lang="de-DE"/>
          </a:p>
        </p:txBody>
      </p:sp>
      <p:sp>
        <p:nvSpPr>
          <p:cNvPr id="19" name="Freihandform: Form 15">
            <a:extLst>
              <a:ext uri="{FF2B5EF4-FFF2-40B4-BE49-F238E27FC236}">
                <a16:creationId xmlns:a16="http://schemas.microsoft.com/office/drawing/2014/main" xmlns="" id="{EE1A53B5-2A8C-4847-A9EC-F6B4E7DAD99A}"/>
              </a:ext>
            </a:extLst>
          </p:cNvPr>
          <p:cNvSpPr/>
          <p:nvPr userDrawn="1"/>
        </p:nvSpPr>
        <p:spPr>
          <a:xfrm>
            <a:off x="327501" y="2045978"/>
            <a:ext cx="639787" cy="746418"/>
          </a:xfrm>
          <a:custGeom>
            <a:avLst/>
            <a:gdLst>
              <a:gd name="connsiteX0" fmla="*/ 0 w 639786"/>
              <a:gd name="connsiteY0" fmla="*/ 378541 h 746418"/>
              <a:gd name="connsiteX1" fmla="*/ 654004 w 639786"/>
              <a:gd name="connsiteY1" fmla="*/ 0 h 746418"/>
              <a:gd name="connsiteX2" fmla="*/ 654004 w 639786"/>
              <a:gd name="connsiteY2" fmla="*/ 755304 h 746418"/>
            </a:gdLst>
            <a:ahLst/>
            <a:cxnLst>
              <a:cxn ang="0">
                <a:pos x="connsiteX0" y="connsiteY0"/>
              </a:cxn>
              <a:cxn ang="0">
                <a:pos x="connsiteX1" y="connsiteY1"/>
              </a:cxn>
              <a:cxn ang="0">
                <a:pos x="connsiteX2" y="connsiteY2"/>
              </a:cxn>
            </a:cxnLst>
            <a:rect l="l" t="t" r="r" b="b"/>
            <a:pathLst>
              <a:path w="639786" h="746418">
                <a:moveTo>
                  <a:pt x="0" y="378541"/>
                </a:moveTo>
                <a:lnTo>
                  <a:pt x="654004" y="0"/>
                </a:lnTo>
                <a:lnTo>
                  <a:pt x="654004" y="755304"/>
                </a:lnTo>
                <a:close/>
              </a:path>
            </a:pathLst>
          </a:custGeom>
          <a:solidFill>
            <a:srgbClr val="83D0F5"/>
          </a:solidFill>
          <a:ln w="17768" cap="flat">
            <a:noFill/>
            <a:prstDash val="solid"/>
            <a:miter/>
          </a:ln>
        </p:spPr>
        <p:txBody>
          <a:bodyPr rtlCol="0" anchor="ctr"/>
          <a:lstStyle/>
          <a:p>
            <a:endParaRPr lang="de-DE"/>
          </a:p>
        </p:txBody>
      </p:sp>
      <p:sp>
        <p:nvSpPr>
          <p:cNvPr id="24" name="Rechteck 23">
            <a:extLst>
              <a:ext uri="{FF2B5EF4-FFF2-40B4-BE49-F238E27FC236}">
                <a16:creationId xmlns:a16="http://schemas.microsoft.com/office/drawing/2014/main" xmlns="" id="{D8C08D15-41F1-4FA5-861E-D27EDABACF0D}"/>
              </a:ext>
            </a:extLst>
          </p:cNvPr>
          <p:cNvSpPr/>
          <p:nvPr userDrawn="1"/>
        </p:nvSpPr>
        <p:spPr>
          <a:xfrm>
            <a:off x="2993155" y="1446667"/>
            <a:ext cx="1479303" cy="48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Inhaltsplatzhalter 2"/>
          <p:cNvSpPr>
            <a:spLocks noGrp="1"/>
          </p:cNvSpPr>
          <p:nvPr>
            <p:ph sz="half" idx="1"/>
          </p:nvPr>
        </p:nvSpPr>
        <p:spPr>
          <a:xfrm>
            <a:off x="2993155" y="1800681"/>
            <a:ext cx="8377844" cy="4351338"/>
          </a:xfrm>
        </p:spPr>
        <p:txBody>
          <a:bodyPr>
            <a:normAutofit/>
          </a:bodyPr>
          <a:lstStyle>
            <a:lvl1pPr marL="228600" indent="-228600">
              <a:lnSpc>
                <a:spcPct val="100000"/>
              </a:lnSpc>
              <a:buFontTx/>
              <a:buBlip>
                <a:blip r:embed="rId2"/>
              </a:buBlip>
              <a:defRPr sz="2400">
                <a:latin typeface="Open Sans SemiBold" panose="020B0706030804020204"/>
              </a:defRPr>
            </a:lvl1pPr>
            <a:lvl2pPr marL="685800" indent="-228600">
              <a:lnSpc>
                <a:spcPct val="100000"/>
              </a:lnSpc>
              <a:buFontTx/>
              <a:buBlip>
                <a:blip r:embed="rId2"/>
              </a:buBlip>
              <a:defRPr sz="2000">
                <a:latin typeface="Open Sans SemiBold" panose="020B0706030804020204"/>
              </a:defRPr>
            </a:lvl2pPr>
            <a:lvl3pPr marL="1257300" indent="-342900">
              <a:lnSpc>
                <a:spcPct val="100000"/>
              </a:lnSpc>
              <a:buFontTx/>
              <a:buBlip>
                <a:blip r:embed="rId2"/>
              </a:buBlip>
              <a:defRPr sz="1800">
                <a:latin typeface="Open Sans SemiBold" panose="020B0706030804020204"/>
              </a:defRPr>
            </a:lvl3pPr>
            <a:lvl4pPr marL="1600200" indent="-228600">
              <a:lnSpc>
                <a:spcPct val="100000"/>
              </a:lnSpc>
              <a:buFontTx/>
              <a:buBlip>
                <a:blip r:embed="rId2"/>
              </a:buBlip>
              <a:defRPr sz="1600">
                <a:latin typeface="Open Sans SemiBold" panose="020B0706030804020204"/>
              </a:defRPr>
            </a:lvl4pPr>
            <a:lvl5pPr marL="2057400" indent="-228600">
              <a:lnSpc>
                <a:spcPct val="100000"/>
              </a:lnSpc>
              <a:buFontTx/>
              <a:buBlip>
                <a:blip r:embed="rId2"/>
              </a:buBlip>
              <a:defRPr sz="1600">
                <a:latin typeface="Open Sans SemiBold" panose="020B0706030804020204"/>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6" name="Titel 1"/>
          <p:cNvSpPr>
            <a:spLocks noGrp="1"/>
          </p:cNvSpPr>
          <p:nvPr>
            <p:ph type="title" hasCustomPrompt="1"/>
          </p:nvPr>
        </p:nvSpPr>
        <p:spPr>
          <a:xfrm>
            <a:off x="2985616" y="430563"/>
            <a:ext cx="5540326" cy="1118835"/>
          </a:xfrm>
        </p:spPr>
        <p:txBody>
          <a:bodyPr>
            <a:normAutofit/>
          </a:bodyPr>
          <a:lstStyle>
            <a:lvl1pPr>
              <a:lnSpc>
                <a:spcPct val="100000"/>
              </a:lnSpc>
              <a:defRPr sz="2800">
                <a:latin typeface="Open Sans SemiBold" panose="020B0706030804020204"/>
              </a:defRPr>
            </a:lvl1pPr>
          </a:lstStyle>
          <a:p>
            <a:r>
              <a:rPr lang="de-DE" dirty="0" smtClean="0"/>
              <a:t>Titelmasterformat durch </a:t>
            </a:r>
            <a:br>
              <a:rPr lang="de-DE" dirty="0" smtClean="0"/>
            </a:br>
            <a:r>
              <a:rPr lang="de-DE" dirty="0" smtClean="0"/>
              <a:t>Klicken bearbeiten</a:t>
            </a:r>
            <a:endParaRPr lang="de-DE" dirty="0"/>
          </a:p>
        </p:txBody>
      </p:sp>
      <p:pic>
        <p:nvPicPr>
          <p:cNvPr id="20" name="Grafik 19">
            <a:extLst>
              <a:ext uri="{FF2B5EF4-FFF2-40B4-BE49-F238E27FC236}">
                <a16:creationId xmlns:a16="http://schemas.microsoft.com/office/drawing/2014/main" xmlns="" id="{E7570545-B988-45C2-AFCD-9DCDE348CA5B}"/>
              </a:ext>
            </a:extLst>
          </p:cNvPr>
          <p:cNvPicPr>
            <a:picLocks noChangeAspect="1"/>
          </p:cNvPicPr>
          <p:nvPr userDrawn="1"/>
        </p:nvPicPr>
        <p:blipFill>
          <a:blip r:embed="rId3"/>
          <a:stretch>
            <a:fillRect/>
          </a:stretch>
        </p:blipFill>
        <p:spPr>
          <a:xfrm>
            <a:off x="10359916" y="133022"/>
            <a:ext cx="1666621" cy="562247"/>
          </a:xfrm>
          <a:prstGeom prst="rect">
            <a:avLst/>
          </a:prstGeom>
        </p:spPr>
      </p:pic>
    </p:spTree>
    <p:extLst>
      <p:ext uri="{BB962C8B-B14F-4D97-AF65-F5344CB8AC3E}">
        <p14:creationId xmlns:p14="http://schemas.microsoft.com/office/powerpoint/2010/main" val="31928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8"/>
            </p:custDataLst>
            <p:extLst>
              <p:ext uri="{D42A27DB-BD31-4B8C-83A1-F6EECF244321}">
                <p14:modId xmlns:p14="http://schemas.microsoft.com/office/powerpoint/2010/main" val="673217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0" name="think-cell Folie" r:id="rId10" imgW="501" imgH="502" progId="TCLayout.ActiveDocument.1">
                  <p:embed/>
                </p:oleObj>
              </mc:Choice>
              <mc:Fallback>
                <p:oleObj name="think-cell Folie" r:id="rId10" imgW="501" imgH="502"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4000" b="0" i="0" baseline="0" dirty="0">
              <a:latin typeface="Open Sans SemiBold" panose="020B0706030804020204"/>
              <a:ea typeface="+mj-ea"/>
              <a:cs typeface="+mj-cs"/>
              <a:sym typeface="Open Sans SemiBold" panose="020B0706030804020204"/>
            </a:endParaRPr>
          </a:p>
        </p:txBody>
      </p:sp>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smtClean="0"/>
              <a:t>Formatvorlagen des Textmasters bearbeiten</a:t>
            </a:r>
          </a:p>
          <a:p>
            <a:pPr lvl="1"/>
            <a:r>
              <a:rPr lang="de-DE" dirty="0" smtClean="0"/>
              <a:t>Zweite Ebene</a:t>
            </a:r>
          </a:p>
          <a:p>
            <a:pPr lvl="2"/>
            <a:r>
              <a:rPr lang="de-DE" dirty="0" smtClean="0"/>
              <a:t> Dritte Ebene</a:t>
            </a:r>
          </a:p>
          <a:p>
            <a:pPr lvl="3"/>
            <a:r>
              <a:rPr lang="de-DE" dirty="0" smtClean="0"/>
              <a:t> Vierte Ebene</a:t>
            </a:r>
          </a:p>
          <a:p>
            <a:pPr lvl="4"/>
            <a:r>
              <a:rPr lang="de-DE" dirty="0" smtClean="0"/>
              <a:t> Fünfte Ebene</a:t>
            </a:r>
            <a:endParaRPr lang="de-DE" dirty="0"/>
          </a:p>
        </p:txBody>
      </p:sp>
      <p:sp>
        <p:nvSpPr>
          <p:cNvPr id="4" name="Datumsplatzhalter 3"/>
          <p:cNvSpPr>
            <a:spLocks noGrp="1"/>
          </p:cNvSpPr>
          <p:nvPr>
            <p:ph type="dt" sz="half" idx="2"/>
          </p:nvPr>
        </p:nvSpPr>
        <p:spPr>
          <a:xfrm>
            <a:off x="147917" y="6419103"/>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a:defRPr>
            </a:lvl1pPr>
          </a:lstStyle>
          <a:p>
            <a:endParaRPr lang="de-DE"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a:defRPr>
            </a:lvl1pPr>
          </a:lstStyle>
          <a:p>
            <a:endParaRPr lang="de-DE"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a:defRPr>
            </a:lvl1pPr>
          </a:lstStyle>
          <a:p>
            <a:fld id="{6803EB23-2AAB-40DF-A353-9004BE2AE3F4}" type="slidenum">
              <a:rPr lang="de-DE" smtClean="0"/>
              <a:pPr/>
              <a:t>‹Nr.›</a:t>
            </a:fld>
            <a:endParaRPr lang="de-DE"/>
          </a:p>
        </p:txBody>
      </p:sp>
    </p:spTree>
    <p:extLst>
      <p:ext uri="{BB962C8B-B14F-4D97-AF65-F5344CB8AC3E}">
        <p14:creationId xmlns:p14="http://schemas.microsoft.com/office/powerpoint/2010/main" val="254037976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0" r:id="rId4"/>
    <p:sldLayoutId id="2147483651"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kern="1200">
          <a:solidFill>
            <a:schemeClr val="tx1"/>
          </a:solidFill>
          <a:latin typeface="Open Sans SemiBold" panose="020B0706030804020204"/>
          <a:ea typeface="+mj-ea"/>
          <a:cs typeface="+mj-cs"/>
        </a:defRPr>
      </a:lvl1pPr>
    </p:titleStyle>
    <p:bodyStyle>
      <a:lvl1pPr marL="228600" indent="-228600" algn="l" defTabSz="914400" rtl="0" eaLnBrk="1" latinLnBrk="0" hangingPunct="1">
        <a:lnSpc>
          <a:spcPct val="90000"/>
        </a:lnSpc>
        <a:spcBef>
          <a:spcPts val="1000"/>
        </a:spcBef>
        <a:buFontTx/>
        <a:buBlip>
          <a:blip r:embed="rId12"/>
        </a:buBlip>
        <a:defRPr sz="2800" kern="1200">
          <a:solidFill>
            <a:schemeClr val="tx1"/>
          </a:solidFill>
          <a:latin typeface="Open Sans SemiBold" panose="020B0706030804020204"/>
          <a:ea typeface="+mn-ea"/>
          <a:cs typeface="+mn-cs"/>
        </a:defRPr>
      </a:lvl1pPr>
      <a:lvl2pPr marL="685800" indent="-228600" algn="l" defTabSz="914400" rtl="0" eaLnBrk="1" latinLnBrk="0" hangingPunct="1">
        <a:lnSpc>
          <a:spcPct val="90000"/>
        </a:lnSpc>
        <a:spcBef>
          <a:spcPts val="500"/>
        </a:spcBef>
        <a:buFontTx/>
        <a:buBlip>
          <a:blip r:embed="rId12"/>
        </a:buBlip>
        <a:defRPr sz="2400" kern="1200">
          <a:solidFill>
            <a:schemeClr val="tx1"/>
          </a:solidFill>
          <a:latin typeface="Open Sans SemiBold" panose="020B0706030804020204"/>
          <a:ea typeface="+mn-ea"/>
          <a:cs typeface="+mn-cs"/>
        </a:defRPr>
      </a:lvl2pPr>
      <a:lvl3pPr marL="1143000" indent="-228600" algn="l" defTabSz="914400" rtl="0" eaLnBrk="1" latinLnBrk="0" hangingPunct="1">
        <a:lnSpc>
          <a:spcPct val="90000"/>
        </a:lnSpc>
        <a:spcBef>
          <a:spcPts val="500"/>
        </a:spcBef>
        <a:buFontTx/>
        <a:buBlip>
          <a:blip r:embed="rId12"/>
        </a:buBlip>
        <a:defRPr sz="2000" kern="1200">
          <a:solidFill>
            <a:schemeClr val="tx1"/>
          </a:solidFill>
          <a:latin typeface="Open Sans SemiBold" panose="020B0706030804020204"/>
          <a:ea typeface="+mn-ea"/>
          <a:cs typeface="+mn-cs"/>
        </a:defRPr>
      </a:lvl3pPr>
      <a:lvl4pPr marL="1600200" indent="-228600" algn="l" defTabSz="914400" rtl="0" eaLnBrk="1" latinLnBrk="0" hangingPunct="1">
        <a:lnSpc>
          <a:spcPct val="90000"/>
        </a:lnSpc>
        <a:spcBef>
          <a:spcPts val="500"/>
        </a:spcBef>
        <a:buFontTx/>
        <a:buBlip>
          <a:blip r:embed="rId12"/>
        </a:buBlip>
        <a:defRPr sz="1800" kern="1200">
          <a:solidFill>
            <a:schemeClr val="tx1"/>
          </a:solidFill>
          <a:latin typeface="Open Sans SemiBold" panose="020B0706030804020204"/>
          <a:ea typeface="+mn-ea"/>
          <a:cs typeface="+mn-cs"/>
        </a:defRPr>
      </a:lvl4pPr>
      <a:lvl5pPr marL="2057400" indent="-228600" algn="l" defTabSz="914400" rtl="0" eaLnBrk="1" latinLnBrk="0" hangingPunct="1">
        <a:lnSpc>
          <a:spcPct val="90000"/>
        </a:lnSpc>
        <a:spcBef>
          <a:spcPts val="500"/>
        </a:spcBef>
        <a:buFontTx/>
        <a:buBlip>
          <a:blip r:embed="rId12"/>
        </a:buBlip>
        <a:defRPr sz="1800" kern="1200">
          <a:solidFill>
            <a:schemeClr val="tx1"/>
          </a:solidFill>
          <a:latin typeface="Open Sans SemiBold" panose="020B07060308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mailto:susanne.wilkens@cjd.de" TargetMode="External"/><Relationship Id="rId3" Type="http://schemas.openxmlformats.org/officeDocument/2006/relationships/hyperlink" Target="mailto:martina.helmuth@cjd.de" TargetMode="External"/><Relationship Id="rId7" Type="http://schemas.openxmlformats.org/officeDocument/2006/relationships/hyperlink" Target="mailto:katrin.wiedmer@cjd.de" TargetMode="External"/><Relationship Id="rId2" Type="http://schemas.openxmlformats.org/officeDocument/2006/relationships/hyperlink" Target="mailto:sven.mikkelsen@cjd.de" TargetMode="External"/><Relationship Id="rId1" Type="http://schemas.openxmlformats.org/officeDocument/2006/relationships/slideLayout" Target="../slideLayouts/slideLayout4.xml"/><Relationship Id="rId6" Type="http://schemas.openxmlformats.org/officeDocument/2006/relationships/hyperlink" Target="mailto:karolin.gerkens@cjd.de" TargetMode="External"/><Relationship Id="rId5" Type="http://schemas.openxmlformats.org/officeDocument/2006/relationships/hyperlink" Target="mailto:tassilo.tittgen@cjd.de" TargetMode="External"/><Relationship Id="rId4" Type="http://schemas.openxmlformats.org/officeDocument/2006/relationships/hyperlink" Target="mailto:thorsten.wilkens@cjd.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5493" y="1802655"/>
            <a:ext cx="7971340" cy="707357"/>
          </a:xfrm>
        </p:spPr>
        <p:txBody>
          <a:bodyPr>
            <a:normAutofit fontScale="90000"/>
          </a:bodyPr>
          <a:lstStyle/>
          <a:p>
            <a:r>
              <a:rPr lang="de-DE" dirty="0" smtClean="0">
                <a:latin typeface="Lucida Sans Unicode" panose="020B0602030504020204" pitchFamily="34" charset="0"/>
                <a:cs typeface="Lucida Sans Unicode" panose="020B0602030504020204" pitchFamily="34" charset="0"/>
              </a:rPr>
              <a:t>CJD Bremervörde-Standortvorstellung</a:t>
            </a:r>
            <a:endParaRPr lang="de-DE" sz="2700" dirty="0">
              <a:latin typeface="Lucida Sans Unicode" panose="020B0602030504020204" pitchFamily="34" charset="0"/>
              <a:cs typeface="Lucida Sans Unicode" panose="020B0602030504020204" pitchFamily="34" charset="0"/>
            </a:endParaRPr>
          </a:p>
        </p:txBody>
      </p:sp>
      <p:sp>
        <p:nvSpPr>
          <p:cNvPr id="4" name="Textplatzhalter 3"/>
          <p:cNvSpPr>
            <a:spLocks noGrp="1"/>
          </p:cNvSpPr>
          <p:nvPr>
            <p:ph type="body" sz="quarter" idx="13"/>
          </p:nvPr>
        </p:nvSpPr>
        <p:spPr/>
        <p:txBody>
          <a:bodyPr/>
          <a:lstStyle/>
          <a:p>
            <a:endParaRPr lang="de-DE" dirty="0"/>
          </a:p>
        </p:txBody>
      </p:sp>
      <p:sp>
        <p:nvSpPr>
          <p:cNvPr id="3" name="Textplatzhalter 2"/>
          <p:cNvSpPr>
            <a:spLocks noGrp="1"/>
          </p:cNvSpPr>
          <p:nvPr>
            <p:ph type="body" sz="quarter" idx="4294967295"/>
          </p:nvPr>
        </p:nvSpPr>
        <p:spPr>
          <a:xfrm>
            <a:off x="4221163" y="5546725"/>
            <a:ext cx="7970837" cy="401638"/>
          </a:xfrm>
        </p:spPr>
        <p:txBody>
          <a:bodyPr>
            <a:normAutofit fontScale="92500" lnSpcReduction="20000"/>
          </a:bodyPr>
          <a:lstStyle/>
          <a:p>
            <a:pPr marL="0" indent="0">
              <a:buNone/>
            </a:pPr>
            <a:endParaRPr lang="de-DE" dirty="0" smtClean="0">
              <a:latin typeface="Lucida Sans Unicode" panose="020B0602030504020204" pitchFamily="34" charset="0"/>
              <a:cs typeface="Lucida Sans Unicode" panose="020B0602030504020204" pitchFamily="34" charset="0"/>
            </a:endParaRPr>
          </a:p>
          <a:p>
            <a:pPr marL="0" indent="0">
              <a:buNone/>
            </a:pPr>
            <a:endParaRPr lang="de-DE" dirty="0">
              <a:latin typeface="Lucida Sans Unicode" panose="020B0602030504020204" pitchFamily="34" charset="0"/>
              <a:cs typeface="Lucida Sans Unicode" panose="020B0602030504020204" pitchFamily="34" charset="0"/>
            </a:endParaRPr>
          </a:p>
        </p:txBody>
      </p:sp>
      <p:pic>
        <p:nvPicPr>
          <p:cNvPr id="6" name="Grafik 5"/>
          <p:cNvPicPr>
            <a:picLocks noChangeAspect="1"/>
          </p:cNvPicPr>
          <p:nvPr/>
        </p:nvPicPr>
        <p:blipFill>
          <a:blip r:embed="rId2"/>
          <a:stretch>
            <a:fillRect/>
          </a:stretch>
        </p:blipFill>
        <p:spPr>
          <a:xfrm>
            <a:off x="7706992" y="768931"/>
            <a:ext cx="3318972" cy="3482162"/>
          </a:xfrm>
          <a:prstGeom prst="rect">
            <a:avLst/>
          </a:prstGeom>
        </p:spPr>
      </p:pic>
    </p:spTree>
    <p:extLst>
      <p:ext uri="{BB962C8B-B14F-4D97-AF65-F5344CB8AC3E}">
        <p14:creationId xmlns:p14="http://schemas.microsoft.com/office/powerpoint/2010/main" val="3350206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803EB23-2AAB-40DF-A353-9004BE2AE3F4}" type="slidenum">
              <a:rPr lang="de-DE" smtClean="0"/>
              <a:pPr/>
              <a:t>10</a:t>
            </a:fld>
            <a:endParaRPr lang="de-DE" dirty="0"/>
          </a:p>
        </p:txBody>
      </p:sp>
      <p:sp>
        <p:nvSpPr>
          <p:cNvPr id="3" name="Inhaltsplatzhalter 2"/>
          <p:cNvSpPr>
            <a:spLocks noGrp="1"/>
          </p:cNvSpPr>
          <p:nvPr>
            <p:ph sz="half" idx="1"/>
          </p:nvPr>
        </p:nvSpPr>
        <p:spPr/>
        <p:txBody>
          <a:bodyPr>
            <a:normAutofit fontScale="55000" lnSpcReduction="20000"/>
          </a:bodyPr>
          <a:lstStyle/>
          <a:p>
            <a:r>
              <a:rPr lang="de-DE" sz="2500" dirty="0" smtClean="0">
                <a:latin typeface="Lucida Sans Unicode" panose="020B0602030504020204" pitchFamily="34" charset="0"/>
                <a:cs typeface="Lucida Sans Unicode" panose="020B0602030504020204" pitchFamily="34" charset="0"/>
              </a:rPr>
              <a:t>Die Maßnahme Unterstützte </a:t>
            </a:r>
            <a:r>
              <a:rPr lang="de-DE" sz="2500" dirty="0">
                <a:latin typeface="Lucida Sans Unicode" panose="020B0602030504020204" pitchFamily="34" charset="0"/>
                <a:cs typeface="Lucida Sans Unicode" panose="020B0602030504020204" pitchFamily="34" charset="0"/>
              </a:rPr>
              <a:t>Beschäftigung hilft Menschen dabei, in Betrieben qualifiziert zu werden, um ein sozialversicherungspflichtiges Beschäftigungsverhältnis zu erreichen</a:t>
            </a:r>
            <a:r>
              <a:rPr lang="de-DE" sz="2500" dirty="0" smtClean="0">
                <a:latin typeface="Lucida Sans Unicode" panose="020B0602030504020204" pitchFamily="34" charset="0"/>
                <a:cs typeface="Lucida Sans Unicode" panose="020B0602030504020204" pitchFamily="34" charset="0"/>
              </a:rPr>
              <a:t>. </a:t>
            </a:r>
          </a:p>
          <a:p>
            <a:pPr marL="0" indent="0">
              <a:buNone/>
            </a:pPr>
            <a:endParaRPr lang="de-DE" sz="2500" dirty="0">
              <a:latin typeface="Lucida Sans Unicode" panose="020B0602030504020204" pitchFamily="34" charset="0"/>
              <a:cs typeface="Lucida Sans Unicode" panose="020B0602030504020204" pitchFamily="34" charset="0"/>
            </a:endParaRPr>
          </a:p>
          <a:p>
            <a:r>
              <a:rPr lang="de-DE" sz="2500" dirty="0">
                <a:latin typeface="Lucida Sans Unicode" panose="020B0602030504020204" pitchFamily="34" charset="0"/>
                <a:cs typeface="Lucida Sans Unicode" panose="020B0602030504020204" pitchFamily="34" charset="0"/>
              </a:rPr>
              <a:t>Sie gliedert sich in die Einstiegsphase (Erprobung und Platzierung der Teilnehmerinnen und Teilnehmer in Betrieben – entsprechend der Maxime: „Erst platzieren, dann qualifizieren“.), die Qualifizierungsphase (Qualifizierung und Einarbeitung auf einem oder mehreren betrieblichen Qualifizierungsplätzen) und die Stabilisierungsphase (Festigung der Teilnehmerinnen und Teilnehmer im betrieblichen Alltag mit dem Ziel der Realisierung einer dauerhaften sozialversicherungspflichtigen Beschäftigung im Qualifizierungsbetrieb). </a:t>
            </a:r>
            <a:endParaRPr lang="de-DE" sz="2500" dirty="0" smtClean="0">
              <a:latin typeface="Lucida Sans Unicode" panose="020B0602030504020204" pitchFamily="34" charset="0"/>
              <a:cs typeface="Lucida Sans Unicode" panose="020B0602030504020204" pitchFamily="34" charset="0"/>
            </a:endParaRPr>
          </a:p>
          <a:p>
            <a:endParaRPr lang="de-DE" sz="2500" dirty="0" smtClean="0">
              <a:latin typeface="Lucida Sans Unicode" panose="020B0602030504020204" pitchFamily="34" charset="0"/>
              <a:cs typeface="Lucida Sans Unicode" panose="020B0602030504020204" pitchFamily="34" charset="0"/>
            </a:endParaRPr>
          </a:p>
          <a:p>
            <a:r>
              <a:rPr lang="de-DE" sz="2500" dirty="0" smtClean="0">
                <a:latin typeface="Lucida Sans Unicode" panose="020B0602030504020204" pitchFamily="34" charset="0"/>
                <a:cs typeface="Lucida Sans Unicode" panose="020B0602030504020204" pitchFamily="34" charset="0"/>
              </a:rPr>
              <a:t> </a:t>
            </a:r>
            <a:r>
              <a:rPr lang="de-DE" sz="2500" dirty="0">
                <a:latin typeface="Lucida Sans Unicode" panose="020B0602030504020204" pitchFamily="34" charset="0"/>
                <a:cs typeface="Lucida Sans Unicode" panose="020B0602030504020204" pitchFamily="34" charset="0"/>
              </a:rPr>
              <a:t>Ziel </a:t>
            </a:r>
            <a:r>
              <a:rPr lang="de-DE" sz="2500" dirty="0" smtClean="0">
                <a:latin typeface="Lucida Sans Unicode" panose="020B0602030504020204" pitchFamily="34" charset="0"/>
                <a:cs typeface="Lucida Sans Unicode" panose="020B0602030504020204" pitchFamily="34" charset="0"/>
              </a:rPr>
              <a:t>der </a:t>
            </a:r>
            <a:r>
              <a:rPr lang="de-DE" sz="2500" dirty="0">
                <a:latin typeface="Lucida Sans Unicode" panose="020B0602030504020204" pitchFamily="34" charset="0"/>
                <a:cs typeface="Lucida Sans Unicode" panose="020B0602030504020204" pitchFamily="34" charset="0"/>
              </a:rPr>
              <a:t>Unterstützten Beschäftigung (UB) ist ein behindertengerechtes sozialversicherungspflichtiges Beschäftigungsverhältnis in Unternehmen, das die besonderen Fähigkeiten und Fertigkeiten der Menschen besonders berücksichtigt. Es handelt sich um eine kompetenzorientierte Qualifizierung direkt am Arbeitsplatz</a:t>
            </a:r>
            <a:r>
              <a:rPr lang="de-DE" sz="2500" dirty="0" smtClean="0">
                <a:latin typeface="Lucida Sans Unicode" panose="020B0602030504020204" pitchFamily="34" charset="0"/>
                <a:cs typeface="Lucida Sans Unicode" panose="020B0602030504020204" pitchFamily="34" charset="0"/>
              </a:rPr>
              <a:t>.</a:t>
            </a:r>
          </a:p>
          <a:p>
            <a:pPr marL="0" indent="0">
              <a:buNone/>
            </a:pPr>
            <a:endParaRPr lang="de-DE" sz="2500" dirty="0">
              <a:latin typeface="Lucida Sans Unicode" panose="020B0602030504020204" pitchFamily="34" charset="0"/>
              <a:cs typeface="Lucida Sans Unicode" panose="020B0602030504020204" pitchFamily="34" charset="0"/>
            </a:endParaRPr>
          </a:p>
          <a:p>
            <a:r>
              <a:rPr lang="de-DE" sz="2500" dirty="0" smtClean="0">
                <a:latin typeface="Lucida Sans Unicode" panose="020B0602030504020204" pitchFamily="34" charset="0"/>
                <a:cs typeface="Lucida Sans Unicode" panose="020B0602030504020204" pitchFamily="34" charset="0"/>
              </a:rPr>
              <a:t>Durchführung der Maßnahme</a:t>
            </a:r>
            <a:endParaRPr lang="de-DE" sz="2500" dirty="0">
              <a:latin typeface="Lucida Sans Unicode" panose="020B0602030504020204" pitchFamily="34" charset="0"/>
              <a:cs typeface="Lucida Sans Unicode" panose="020B0602030504020204" pitchFamily="34" charset="0"/>
            </a:endParaRPr>
          </a:p>
          <a:p>
            <a:pPr lvl="1"/>
            <a:r>
              <a:rPr lang="de-DE" sz="2500" dirty="0" smtClean="0">
                <a:latin typeface="Lucida Sans Unicode" panose="020B0602030504020204" pitchFamily="34" charset="0"/>
                <a:cs typeface="Lucida Sans Unicode" panose="020B0602030504020204" pitchFamily="34" charset="0"/>
              </a:rPr>
              <a:t>    </a:t>
            </a:r>
            <a:r>
              <a:rPr lang="de-DE" sz="2500" dirty="0">
                <a:latin typeface="Lucida Sans Unicode" panose="020B0602030504020204" pitchFamily="34" charset="0"/>
                <a:cs typeface="Lucida Sans Unicode" panose="020B0602030504020204" pitchFamily="34" charset="0"/>
              </a:rPr>
              <a:t>Ausprobieren von verschiedenen Betrieben und </a:t>
            </a:r>
            <a:r>
              <a:rPr lang="de-DE" sz="2500" dirty="0" smtClean="0">
                <a:latin typeface="Lucida Sans Unicode" panose="020B0602030504020204" pitchFamily="34" charset="0"/>
                <a:cs typeface="Lucida Sans Unicode" panose="020B0602030504020204" pitchFamily="34" charset="0"/>
              </a:rPr>
              <a:t>Tätigkeiten</a:t>
            </a:r>
          </a:p>
          <a:p>
            <a:pPr lvl="1"/>
            <a:r>
              <a:rPr lang="de-DE" sz="2500" dirty="0" smtClean="0">
                <a:latin typeface="Lucida Sans Unicode" panose="020B0602030504020204" pitchFamily="34" charset="0"/>
                <a:cs typeface="Lucida Sans Unicode" panose="020B0602030504020204" pitchFamily="34" charset="0"/>
              </a:rPr>
              <a:t>    </a:t>
            </a:r>
            <a:r>
              <a:rPr lang="de-DE" sz="2500" dirty="0">
                <a:latin typeface="Lucida Sans Unicode" panose="020B0602030504020204" pitchFamily="34" charset="0"/>
                <a:cs typeface="Lucida Sans Unicode" panose="020B0602030504020204" pitchFamily="34" charset="0"/>
              </a:rPr>
              <a:t>Beantragung von </a:t>
            </a:r>
            <a:r>
              <a:rPr lang="de-DE" sz="2500" dirty="0" smtClean="0">
                <a:latin typeface="Lucida Sans Unicode" panose="020B0602030504020204" pitchFamily="34" charset="0"/>
                <a:cs typeface="Lucida Sans Unicode" panose="020B0602030504020204" pitchFamily="34" charset="0"/>
              </a:rPr>
              <a:t>Förderzuschüssen</a:t>
            </a:r>
          </a:p>
          <a:p>
            <a:pPr lvl="1"/>
            <a:r>
              <a:rPr lang="de-DE" sz="2500" dirty="0" smtClean="0">
                <a:latin typeface="Lucida Sans Unicode" panose="020B0602030504020204" pitchFamily="34" charset="0"/>
                <a:cs typeface="Lucida Sans Unicode" panose="020B0602030504020204" pitchFamily="34" charset="0"/>
              </a:rPr>
              <a:t>    </a:t>
            </a:r>
            <a:r>
              <a:rPr lang="de-DE" sz="2500" dirty="0">
                <a:latin typeface="Lucida Sans Unicode" panose="020B0602030504020204" pitchFamily="34" charset="0"/>
                <a:cs typeface="Lucida Sans Unicode" panose="020B0602030504020204" pitchFamily="34" charset="0"/>
              </a:rPr>
              <a:t>Integration in den neuen </a:t>
            </a:r>
            <a:r>
              <a:rPr lang="de-DE" sz="2500" dirty="0" smtClean="0">
                <a:latin typeface="Lucida Sans Unicode" panose="020B0602030504020204" pitchFamily="34" charset="0"/>
                <a:cs typeface="Lucida Sans Unicode" panose="020B0602030504020204" pitchFamily="34" charset="0"/>
              </a:rPr>
              <a:t>Betrieb</a:t>
            </a:r>
          </a:p>
          <a:p>
            <a:pPr lvl="1"/>
            <a:r>
              <a:rPr lang="de-DE" sz="2500" dirty="0" smtClean="0">
                <a:latin typeface="Lucida Sans Unicode" panose="020B0602030504020204" pitchFamily="34" charset="0"/>
                <a:cs typeface="Lucida Sans Unicode" panose="020B0602030504020204" pitchFamily="34" charset="0"/>
              </a:rPr>
              <a:t>    </a:t>
            </a:r>
            <a:r>
              <a:rPr lang="de-DE" sz="2500" dirty="0">
                <a:latin typeface="Lucida Sans Unicode" panose="020B0602030504020204" pitchFamily="34" charset="0"/>
                <a:cs typeface="Lucida Sans Unicode" panose="020B0602030504020204" pitchFamily="34" charset="0"/>
              </a:rPr>
              <a:t>Sicherung des neuen </a:t>
            </a:r>
            <a:r>
              <a:rPr lang="de-DE" sz="2500" dirty="0" smtClean="0">
                <a:latin typeface="Lucida Sans Unicode" panose="020B0602030504020204" pitchFamily="34" charset="0"/>
                <a:cs typeface="Lucida Sans Unicode" panose="020B0602030504020204" pitchFamily="34" charset="0"/>
              </a:rPr>
              <a:t>Arbeitsplatzes</a:t>
            </a:r>
          </a:p>
          <a:p>
            <a:pPr lvl="1"/>
            <a:r>
              <a:rPr lang="de-DE" sz="2500" dirty="0" smtClean="0">
                <a:latin typeface="Lucida Sans Unicode" panose="020B0602030504020204" pitchFamily="34" charset="0"/>
                <a:cs typeface="Lucida Sans Unicode" panose="020B0602030504020204" pitchFamily="34" charset="0"/>
              </a:rPr>
              <a:t>    </a:t>
            </a:r>
            <a:r>
              <a:rPr lang="de-DE" sz="2500" dirty="0">
                <a:latin typeface="Lucida Sans Unicode" panose="020B0602030504020204" pitchFamily="34" charset="0"/>
                <a:cs typeface="Lucida Sans Unicode" panose="020B0602030504020204" pitchFamily="34" charset="0"/>
              </a:rPr>
              <a:t>mentale Unterstützung in der neuen Umgebung </a:t>
            </a:r>
          </a:p>
          <a:p>
            <a:endParaRPr lang="de-DE" dirty="0"/>
          </a:p>
        </p:txBody>
      </p:sp>
      <p:sp>
        <p:nvSpPr>
          <p:cNvPr id="4" name="Titel 3"/>
          <p:cNvSpPr>
            <a:spLocks noGrp="1"/>
          </p:cNvSpPr>
          <p:nvPr>
            <p:ph type="title"/>
          </p:nvPr>
        </p:nvSpPr>
        <p:spPr/>
        <p:txBody>
          <a:bodyPr/>
          <a:lstStyle/>
          <a:p>
            <a:r>
              <a:rPr lang="de-DE" b="1" dirty="0" smtClean="0">
                <a:latin typeface="Lucida Sans Unicode" panose="020B0602030504020204" pitchFamily="34" charset="0"/>
                <a:cs typeface="Lucida Sans Unicode" panose="020B0602030504020204" pitchFamily="34" charset="0"/>
              </a:rPr>
              <a:t>Unterstützte Beschäftigung (UB)</a:t>
            </a:r>
            <a:endParaRPr lang="de-DE" b="1" dirty="0">
              <a:latin typeface="Lucida Sans Unicode" panose="020B0602030504020204" pitchFamily="34" charset="0"/>
              <a:cs typeface="Lucida Sans Unicode" panose="020B0602030504020204" pitchFamily="34" charset="0"/>
            </a:endParaRPr>
          </a:p>
        </p:txBody>
      </p:sp>
      <p:pic>
        <p:nvPicPr>
          <p:cNvPr id="5" name="Grafik 4"/>
          <p:cNvPicPr>
            <a:picLocks noChangeAspect="1"/>
          </p:cNvPicPr>
          <p:nvPr/>
        </p:nvPicPr>
        <p:blipFill>
          <a:blip r:embed="rId2"/>
          <a:stretch>
            <a:fillRect/>
          </a:stretch>
        </p:blipFill>
        <p:spPr>
          <a:xfrm>
            <a:off x="8282763" y="4311836"/>
            <a:ext cx="2791711" cy="1865127"/>
          </a:xfrm>
          <a:prstGeom prst="ellipse">
            <a:avLst/>
          </a:prstGeom>
          <a:ln>
            <a:noFill/>
          </a:ln>
          <a:effectLst>
            <a:softEdge rad="112500"/>
          </a:effectLst>
        </p:spPr>
      </p:pic>
    </p:spTree>
    <p:extLst>
      <p:ext uri="{BB962C8B-B14F-4D97-AF65-F5344CB8AC3E}">
        <p14:creationId xmlns:p14="http://schemas.microsoft.com/office/powerpoint/2010/main" val="1317358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803EB23-2AAB-40DF-A353-9004BE2AE3F4}" type="slidenum">
              <a:rPr lang="de-DE" smtClean="0"/>
              <a:pPr/>
              <a:t>11</a:t>
            </a:fld>
            <a:endParaRPr lang="de-DE" dirty="0"/>
          </a:p>
        </p:txBody>
      </p:sp>
      <p:sp>
        <p:nvSpPr>
          <p:cNvPr id="3" name="Inhaltsplatzhalter 2"/>
          <p:cNvSpPr>
            <a:spLocks noGrp="1"/>
          </p:cNvSpPr>
          <p:nvPr>
            <p:ph sz="half" idx="1"/>
          </p:nvPr>
        </p:nvSpPr>
        <p:spPr>
          <a:xfrm>
            <a:off x="1224951" y="1180214"/>
            <a:ext cx="10128849" cy="4996749"/>
          </a:xfrm>
        </p:spPr>
        <p:txBody>
          <a:bodyPr>
            <a:noAutofit/>
          </a:bodyPr>
          <a:lstStyle/>
          <a:p>
            <a:r>
              <a:rPr lang="de-DE" sz="1600" dirty="0" smtClean="0">
                <a:latin typeface="Lucida Sans Unicode" panose="020B0602030504020204" pitchFamily="34" charset="0"/>
                <a:cs typeface="Lucida Sans Unicode" panose="020B0602030504020204" pitchFamily="34" charset="0"/>
              </a:rPr>
              <a:t>Die </a:t>
            </a:r>
            <a:r>
              <a:rPr lang="de-DE" sz="1600" dirty="0">
                <a:latin typeface="Lucida Sans Unicode" panose="020B0602030504020204" pitchFamily="34" charset="0"/>
                <a:cs typeface="Lucida Sans Unicode" panose="020B0602030504020204" pitchFamily="34" charset="0"/>
              </a:rPr>
              <a:t>Zielgruppe für </a:t>
            </a:r>
            <a:r>
              <a:rPr lang="de-DE" sz="1600" dirty="0" smtClean="0">
                <a:latin typeface="Lucida Sans Unicode" panose="020B0602030504020204" pitchFamily="34" charset="0"/>
                <a:cs typeface="Lucida Sans Unicode" panose="020B0602030504020204" pitchFamily="34" charset="0"/>
              </a:rPr>
              <a:t>des Jugendcafés Ankerplatz besteht </a:t>
            </a:r>
            <a:r>
              <a:rPr lang="de-DE" sz="1600" dirty="0">
                <a:latin typeface="Lucida Sans Unicode" panose="020B0602030504020204" pitchFamily="34" charset="0"/>
                <a:cs typeface="Lucida Sans Unicode" panose="020B0602030504020204" pitchFamily="34" charset="0"/>
              </a:rPr>
              <a:t>aus allen jungen Menschen und aus jungen Menschen, die für das Jobcenter nicht mehr erreichbar sind. Ziel des Angebotes </a:t>
            </a:r>
            <a:r>
              <a:rPr lang="de-DE" sz="1600" dirty="0" smtClean="0">
                <a:latin typeface="Lucida Sans Unicode" panose="020B0602030504020204" pitchFamily="34" charset="0"/>
                <a:cs typeface="Lucida Sans Unicode" panose="020B0602030504020204" pitchFamily="34" charset="0"/>
              </a:rPr>
              <a:t>ist, </a:t>
            </a:r>
            <a:r>
              <a:rPr lang="de-DE" sz="1600" dirty="0">
                <a:latin typeface="Lucida Sans Unicode" panose="020B0602030504020204" pitchFamily="34" charset="0"/>
                <a:cs typeface="Lucida Sans Unicode" panose="020B0602030504020204" pitchFamily="34" charset="0"/>
              </a:rPr>
              <a:t>diese jungen Menschen durch intensive Sozial- und Netzwerkarbeit wieder an das Hilfesystem heranzuführen und ihnen somit Unterstützung und Hilfestellung bei der Lösung der eigenen Probleme zu bieten</a:t>
            </a:r>
            <a:r>
              <a:rPr lang="de-DE" sz="1600" dirty="0" smtClean="0">
                <a:latin typeface="Lucida Sans Unicode" panose="020B0602030504020204" pitchFamily="34" charset="0"/>
                <a:cs typeface="Lucida Sans Unicode" panose="020B0602030504020204" pitchFamily="34" charset="0"/>
              </a:rPr>
              <a:t>.</a:t>
            </a:r>
            <a:endParaRPr lang="de-DE" sz="1600" dirty="0">
              <a:latin typeface="Lucida Sans Unicode" panose="020B0602030504020204" pitchFamily="34" charset="0"/>
              <a:cs typeface="Lucida Sans Unicode" panose="020B0602030504020204" pitchFamily="34" charset="0"/>
            </a:endParaRPr>
          </a:p>
          <a:p>
            <a:endParaRPr lang="de-DE" sz="1600" dirty="0">
              <a:latin typeface="Lucida Sans Unicode" panose="020B0602030504020204" pitchFamily="34" charset="0"/>
              <a:cs typeface="Lucida Sans Unicode" panose="020B0602030504020204" pitchFamily="34" charset="0"/>
            </a:endParaRPr>
          </a:p>
          <a:p>
            <a:r>
              <a:rPr lang="de-DE" sz="1600" dirty="0">
                <a:latin typeface="Lucida Sans Unicode" panose="020B0602030504020204" pitchFamily="34" charset="0"/>
                <a:cs typeface="Lucida Sans Unicode" panose="020B0602030504020204" pitchFamily="34" charset="0"/>
              </a:rPr>
              <a:t>Im Jugendcafé wird den jungen Menschen der Weg zurück in geregelte Lebensstrukturen ermöglicht. </a:t>
            </a:r>
            <a:endParaRPr lang="de-DE" sz="1600" dirty="0" smtClean="0">
              <a:latin typeface="Lucida Sans Unicode" panose="020B0602030504020204" pitchFamily="34" charset="0"/>
              <a:cs typeface="Lucida Sans Unicode" panose="020B0602030504020204" pitchFamily="34" charset="0"/>
            </a:endParaRPr>
          </a:p>
          <a:p>
            <a:endParaRPr lang="de-DE" sz="1600" dirty="0">
              <a:latin typeface="Lucida Sans Unicode" panose="020B0602030504020204" pitchFamily="34" charset="0"/>
              <a:cs typeface="Lucida Sans Unicode" panose="020B0602030504020204" pitchFamily="34" charset="0"/>
            </a:endParaRPr>
          </a:p>
          <a:p>
            <a:r>
              <a:rPr lang="de-DE" sz="1600" dirty="0" smtClean="0">
                <a:latin typeface="Lucida Sans Unicode" panose="020B0602030504020204" pitchFamily="34" charset="0"/>
                <a:cs typeface="Lucida Sans Unicode" panose="020B0602030504020204" pitchFamily="34" charset="0"/>
              </a:rPr>
              <a:t>Zusätzlich zum </a:t>
            </a:r>
            <a:r>
              <a:rPr lang="de-DE" sz="1600" dirty="0">
                <a:latin typeface="Lucida Sans Unicode" panose="020B0602030504020204" pitchFamily="34" charset="0"/>
                <a:cs typeface="Lucida Sans Unicode" panose="020B0602030504020204" pitchFamily="34" charset="0"/>
              </a:rPr>
              <a:t>Jugendcafé Ankerplatz </a:t>
            </a:r>
            <a:r>
              <a:rPr lang="de-DE" sz="1600" dirty="0" smtClean="0">
                <a:latin typeface="Lucida Sans Unicode" panose="020B0602030504020204" pitchFamily="34" charset="0"/>
                <a:cs typeface="Lucida Sans Unicode" panose="020B0602030504020204" pitchFamily="34" charset="0"/>
              </a:rPr>
              <a:t>steht ein </a:t>
            </a:r>
            <a:r>
              <a:rPr lang="de-DE" sz="1600" dirty="0">
                <a:latin typeface="Lucida Sans Unicode" panose="020B0602030504020204" pitchFamily="34" charset="0"/>
                <a:cs typeface="Lucida Sans Unicode" panose="020B0602030504020204" pitchFamily="34" charset="0"/>
              </a:rPr>
              <a:t>Beratungsbus für die aufsuchende Arbeit </a:t>
            </a:r>
            <a:r>
              <a:rPr lang="de-DE" sz="1600" dirty="0" smtClean="0">
                <a:latin typeface="Lucida Sans Unicode" panose="020B0602030504020204" pitchFamily="34" charset="0"/>
                <a:cs typeface="Lucida Sans Unicode" panose="020B0602030504020204" pitchFamily="34" charset="0"/>
              </a:rPr>
              <a:t>zur Verfügung. </a:t>
            </a:r>
            <a:r>
              <a:rPr lang="de-DE" sz="1600" dirty="0">
                <a:latin typeface="Lucida Sans Unicode" panose="020B0602030504020204" pitchFamily="34" charset="0"/>
                <a:cs typeface="Lucida Sans Unicode" panose="020B0602030504020204" pitchFamily="34" charset="0"/>
              </a:rPr>
              <a:t>Dieser Bus </a:t>
            </a:r>
            <a:r>
              <a:rPr lang="de-DE" sz="1600" dirty="0" smtClean="0">
                <a:latin typeface="Lucida Sans Unicode" panose="020B0602030504020204" pitchFamily="34" charset="0"/>
                <a:cs typeface="Lucida Sans Unicode" panose="020B0602030504020204" pitchFamily="34" charset="0"/>
              </a:rPr>
              <a:t>bietet </a:t>
            </a:r>
            <a:r>
              <a:rPr lang="de-DE" sz="1600" dirty="0">
                <a:latin typeface="Lucida Sans Unicode" panose="020B0602030504020204" pitchFamily="34" charset="0"/>
                <a:cs typeface="Lucida Sans Unicode" panose="020B0602030504020204" pitchFamily="34" charset="0"/>
              </a:rPr>
              <a:t>den Mitarbeitern </a:t>
            </a:r>
            <a:r>
              <a:rPr lang="de-DE" sz="1600" dirty="0" smtClean="0">
                <a:latin typeface="Lucida Sans Unicode" panose="020B0602030504020204" pitchFamily="34" charset="0"/>
                <a:cs typeface="Lucida Sans Unicode" panose="020B0602030504020204" pitchFamily="34" charset="0"/>
              </a:rPr>
              <a:t>die Möglichkeit </a:t>
            </a:r>
            <a:r>
              <a:rPr lang="de-DE" sz="1600" dirty="0">
                <a:latin typeface="Lucida Sans Unicode" panose="020B0602030504020204" pitchFamily="34" charset="0"/>
                <a:cs typeface="Lucida Sans Unicode" panose="020B0602030504020204" pitchFamily="34" charset="0"/>
              </a:rPr>
              <a:t>vor Ort tätig zu sein und die jungen Menschen direkt anzusprechen. Eine Kontaktaufnahme ist somit auch an informellen Treffpunkten möglich, sodass den jungen Menschen der Druck genommen wird, eine Einrichtung zu betreten. Sie können ganz ungebunden den Beratungsbus aufsuchen und dort Gespräche führen. </a:t>
            </a:r>
          </a:p>
        </p:txBody>
      </p:sp>
      <p:sp>
        <p:nvSpPr>
          <p:cNvPr id="4" name="Titel 3"/>
          <p:cNvSpPr>
            <a:spLocks noGrp="1"/>
          </p:cNvSpPr>
          <p:nvPr>
            <p:ph type="title"/>
          </p:nvPr>
        </p:nvSpPr>
        <p:spPr/>
        <p:txBody>
          <a:bodyPr/>
          <a:lstStyle/>
          <a:p>
            <a:r>
              <a:rPr lang="de-DE" b="1" dirty="0" smtClean="0">
                <a:latin typeface="Lucida Sans Unicode" panose="020B0602030504020204" pitchFamily="34" charset="0"/>
                <a:cs typeface="Lucida Sans Unicode" panose="020B0602030504020204" pitchFamily="34" charset="0"/>
              </a:rPr>
              <a:t>Jugendcafé Ankerplatz</a:t>
            </a:r>
            <a:endParaRPr lang="de-DE" b="1" dirty="0">
              <a:latin typeface="Lucida Sans Unicode" panose="020B0602030504020204" pitchFamily="34" charset="0"/>
              <a:cs typeface="Lucida Sans Unicode" panose="020B0602030504020204" pitchFamily="34" charset="0"/>
            </a:endParaRPr>
          </a:p>
        </p:txBody>
      </p:sp>
      <p:pic>
        <p:nvPicPr>
          <p:cNvPr id="5" name="Grafik 4"/>
          <p:cNvPicPr>
            <a:picLocks noChangeAspect="1"/>
          </p:cNvPicPr>
          <p:nvPr/>
        </p:nvPicPr>
        <p:blipFill>
          <a:blip r:embed="rId2"/>
          <a:stretch>
            <a:fillRect/>
          </a:stretch>
        </p:blipFill>
        <p:spPr>
          <a:xfrm>
            <a:off x="6686147" y="5186147"/>
            <a:ext cx="4350449" cy="1406040"/>
          </a:xfrm>
          <a:prstGeom prst="rect">
            <a:avLst/>
          </a:prstGeom>
        </p:spPr>
      </p:pic>
    </p:spTree>
    <p:extLst>
      <p:ext uri="{BB962C8B-B14F-4D97-AF65-F5344CB8AC3E}">
        <p14:creationId xmlns:p14="http://schemas.microsoft.com/office/powerpoint/2010/main" val="1372023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803EB23-2AAB-40DF-A353-9004BE2AE3F4}" type="slidenum">
              <a:rPr lang="de-DE" smtClean="0"/>
              <a:pPr/>
              <a:t>12</a:t>
            </a:fld>
            <a:endParaRPr lang="de-DE" dirty="0"/>
          </a:p>
        </p:txBody>
      </p:sp>
      <p:sp>
        <p:nvSpPr>
          <p:cNvPr id="4" name="Titel 3"/>
          <p:cNvSpPr>
            <a:spLocks noGrp="1"/>
          </p:cNvSpPr>
          <p:nvPr>
            <p:ph type="title"/>
          </p:nvPr>
        </p:nvSpPr>
        <p:spPr/>
        <p:txBody>
          <a:bodyPr/>
          <a:lstStyle/>
          <a:p>
            <a:r>
              <a:rPr lang="de-DE" b="1" dirty="0" smtClean="0">
                <a:latin typeface="Lucida Sans Unicode" panose="020B0602030504020204" pitchFamily="34" charset="0"/>
                <a:cs typeface="Lucida Sans Unicode" panose="020B0602030504020204" pitchFamily="34" charset="0"/>
              </a:rPr>
              <a:t>Betrieblich begleitete Ausbildung (</a:t>
            </a:r>
            <a:r>
              <a:rPr lang="de-DE" b="1" dirty="0" err="1" smtClean="0">
                <a:latin typeface="Lucida Sans Unicode" panose="020B0602030504020204" pitchFamily="34" charset="0"/>
                <a:cs typeface="Lucida Sans Unicode" panose="020B0602030504020204" pitchFamily="34" charset="0"/>
              </a:rPr>
              <a:t>bbA</a:t>
            </a:r>
            <a:r>
              <a:rPr lang="de-DE" b="1" dirty="0" smtClean="0">
                <a:latin typeface="Lucida Sans Unicode" panose="020B0602030504020204" pitchFamily="34" charset="0"/>
                <a:cs typeface="Lucida Sans Unicode" panose="020B0602030504020204" pitchFamily="34" charset="0"/>
              </a:rPr>
              <a:t>)</a:t>
            </a:r>
            <a:endParaRPr lang="de-DE" b="1" dirty="0">
              <a:latin typeface="Lucida Sans Unicode" panose="020B0602030504020204" pitchFamily="34" charset="0"/>
              <a:cs typeface="Lucida Sans Unicode" panose="020B0602030504020204" pitchFamily="34" charset="0"/>
            </a:endParaRPr>
          </a:p>
        </p:txBody>
      </p:sp>
      <p:sp>
        <p:nvSpPr>
          <p:cNvPr id="6" name="Inhaltsplatzhalter 5"/>
          <p:cNvSpPr>
            <a:spLocks noGrp="1"/>
          </p:cNvSpPr>
          <p:nvPr>
            <p:ph sz="half" idx="1"/>
          </p:nvPr>
        </p:nvSpPr>
        <p:spPr/>
        <p:txBody>
          <a:bodyPr>
            <a:normAutofit/>
          </a:bodyPr>
          <a:lstStyle/>
          <a:p>
            <a:r>
              <a:rPr lang="de-DE" sz="1800" dirty="0">
                <a:latin typeface="Lucida Sans Unicode" panose="020B0602030504020204" pitchFamily="34" charset="0"/>
                <a:cs typeface="Lucida Sans Unicode" panose="020B0602030504020204" pitchFamily="34" charset="0"/>
              </a:rPr>
              <a:t>Die </a:t>
            </a:r>
            <a:r>
              <a:rPr lang="de-DE" sz="1800" dirty="0" smtClean="0">
                <a:latin typeface="Lucida Sans Unicode" panose="020B0602030504020204" pitchFamily="34" charset="0"/>
                <a:cs typeface="Lucida Sans Unicode" panose="020B0602030504020204" pitchFamily="34" charset="0"/>
              </a:rPr>
              <a:t>betrieblich begleitete </a:t>
            </a:r>
            <a:r>
              <a:rPr lang="de-DE" sz="1800" dirty="0">
                <a:latin typeface="Lucida Sans Unicode" panose="020B0602030504020204" pitchFamily="34" charset="0"/>
                <a:cs typeface="Lucida Sans Unicode" panose="020B0602030504020204" pitchFamily="34" charset="0"/>
              </a:rPr>
              <a:t>Ausbildung </a:t>
            </a:r>
            <a:r>
              <a:rPr lang="de-DE" sz="1800" dirty="0" smtClean="0">
                <a:latin typeface="Lucida Sans Unicode" panose="020B0602030504020204" pitchFamily="34" charset="0"/>
                <a:cs typeface="Lucida Sans Unicode" panose="020B0602030504020204" pitchFamily="34" charset="0"/>
              </a:rPr>
              <a:t>am Standort Stade soll </a:t>
            </a:r>
            <a:r>
              <a:rPr lang="de-DE" sz="1800" dirty="0">
                <a:latin typeface="Lucida Sans Unicode" panose="020B0602030504020204" pitchFamily="34" charset="0"/>
                <a:cs typeface="Lucida Sans Unicode" panose="020B0602030504020204" pitchFamily="34" charset="0"/>
              </a:rPr>
              <a:t>jungen Menschen die Aufnahme, Fortsetzung sowie den erfolgreichen erstmaligen Abschluss einer Berufsausbildung bzw. einer erforderlichen Zweitausbildung und damit eine berufliche Eingliederung in den ersten Arbeitsmarkt ermöglichen</a:t>
            </a:r>
            <a:r>
              <a:rPr lang="de-DE" sz="1800" dirty="0" smtClean="0">
                <a:latin typeface="Lucida Sans Unicode" panose="020B0602030504020204" pitchFamily="34" charset="0"/>
                <a:cs typeface="Lucida Sans Unicode" panose="020B0602030504020204" pitchFamily="34" charset="0"/>
              </a:rPr>
              <a:t>.</a:t>
            </a:r>
          </a:p>
          <a:p>
            <a:pPr marL="0" indent="0">
              <a:buNone/>
            </a:pPr>
            <a:endParaRPr lang="de-DE" sz="1800" dirty="0" smtClean="0">
              <a:latin typeface="Lucida Sans Unicode" panose="020B0602030504020204" pitchFamily="34" charset="0"/>
              <a:cs typeface="Lucida Sans Unicode" panose="020B0602030504020204" pitchFamily="34" charset="0"/>
            </a:endParaRPr>
          </a:p>
          <a:p>
            <a:r>
              <a:rPr lang="de-DE" sz="1800" dirty="0" smtClean="0">
                <a:latin typeface="Lucida Sans Unicode" panose="020B0602030504020204" pitchFamily="34" charset="0"/>
                <a:cs typeface="Lucida Sans Unicode" panose="020B0602030504020204" pitchFamily="34" charset="0"/>
              </a:rPr>
              <a:t>Durchführung der Maßnahme</a:t>
            </a:r>
          </a:p>
          <a:p>
            <a:pPr lvl="2"/>
            <a:r>
              <a:rPr lang="de-DE" dirty="0" smtClean="0">
                <a:latin typeface="Lucida Sans Unicode" panose="020B0602030504020204" pitchFamily="34" charset="0"/>
                <a:cs typeface="Lucida Sans Unicode" panose="020B0602030504020204" pitchFamily="34" charset="0"/>
              </a:rPr>
              <a:t>Förder- und Stützunterricht in Kleingruppen</a:t>
            </a:r>
          </a:p>
          <a:p>
            <a:pPr lvl="2"/>
            <a:r>
              <a:rPr lang="de-DE" dirty="0" smtClean="0">
                <a:latin typeface="Lucida Sans Unicode" panose="020B0602030504020204" pitchFamily="34" charset="0"/>
                <a:cs typeface="Lucida Sans Unicode" panose="020B0602030504020204" pitchFamily="34" charset="0"/>
              </a:rPr>
              <a:t>gezielte Vorbereitung auf Klassenarbeiten und Prüfungen</a:t>
            </a:r>
          </a:p>
          <a:p>
            <a:pPr lvl="2"/>
            <a:r>
              <a:rPr lang="de-DE" dirty="0" smtClean="0">
                <a:latin typeface="Lucida Sans Unicode" panose="020B0602030504020204" pitchFamily="34" charset="0"/>
                <a:cs typeface="Lucida Sans Unicode" panose="020B0602030504020204" pitchFamily="34" charset="0"/>
              </a:rPr>
              <a:t>Nacharbeiten </a:t>
            </a:r>
            <a:r>
              <a:rPr lang="de-DE" dirty="0">
                <a:latin typeface="Lucida Sans Unicode" panose="020B0602030504020204" pitchFamily="34" charset="0"/>
                <a:cs typeface="Lucida Sans Unicode" panose="020B0602030504020204" pitchFamily="34" charset="0"/>
              </a:rPr>
              <a:t>von </a:t>
            </a:r>
            <a:r>
              <a:rPr lang="de-DE" dirty="0" smtClean="0">
                <a:latin typeface="Lucida Sans Unicode" panose="020B0602030504020204" pitchFamily="34" charset="0"/>
                <a:cs typeface="Lucida Sans Unicode" panose="020B0602030504020204" pitchFamily="34" charset="0"/>
              </a:rPr>
              <a:t>Wissenslücken</a:t>
            </a:r>
          </a:p>
          <a:p>
            <a:pPr lvl="2"/>
            <a:r>
              <a:rPr lang="de-DE" dirty="0" smtClean="0">
                <a:latin typeface="Lucida Sans Unicode" panose="020B0602030504020204" pitchFamily="34" charset="0"/>
                <a:cs typeface="Lucida Sans Unicode" panose="020B0602030504020204" pitchFamily="34" charset="0"/>
              </a:rPr>
              <a:t>Prüfungsvorbereitung </a:t>
            </a:r>
            <a:r>
              <a:rPr lang="de-DE" dirty="0">
                <a:latin typeface="Lucida Sans Unicode" panose="020B0602030504020204" pitchFamily="34" charset="0"/>
                <a:cs typeface="Lucida Sans Unicode" panose="020B0602030504020204" pitchFamily="34" charset="0"/>
              </a:rPr>
              <a:t>und </a:t>
            </a:r>
            <a:r>
              <a:rPr lang="de-DE" dirty="0" smtClean="0">
                <a:latin typeface="Lucida Sans Unicode" panose="020B0602030504020204" pitchFamily="34" charset="0"/>
                <a:cs typeface="Lucida Sans Unicode" panose="020B0602030504020204" pitchFamily="34" charset="0"/>
              </a:rPr>
              <a:t>–</a:t>
            </a:r>
            <a:r>
              <a:rPr lang="de-DE" dirty="0" err="1" smtClean="0">
                <a:latin typeface="Lucida Sans Unicode" panose="020B0602030504020204" pitchFamily="34" charset="0"/>
                <a:cs typeface="Lucida Sans Unicode" panose="020B0602030504020204" pitchFamily="34" charset="0"/>
              </a:rPr>
              <a:t>simulation</a:t>
            </a:r>
            <a:endParaRPr lang="de-DE" dirty="0">
              <a:latin typeface="Lucida Sans Unicode" panose="020B0602030504020204" pitchFamily="34" charset="0"/>
              <a:cs typeface="Lucida Sans Unicode" panose="020B0602030504020204" pitchFamily="34" charset="0"/>
            </a:endParaRPr>
          </a:p>
          <a:p>
            <a:pPr lvl="2"/>
            <a:r>
              <a:rPr lang="de-DE" dirty="0" smtClean="0">
                <a:latin typeface="Lucida Sans Unicode" panose="020B0602030504020204" pitchFamily="34" charset="0"/>
                <a:cs typeface="Lucida Sans Unicode" panose="020B0602030504020204" pitchFamily="34" charset="0"/>
              </a:rPr>
              <a:t>Bewerbungstraining-Hilfestellungen </a:t>
            </a:r>
            <a:r>
              <a:rPr lang="de-DE" dirty="0">
                <a:latin typeface="Lucida Sans Unicode" panose="020B0602030504020204" pitchFamily="34" charset="0"/>
                <a:cs typeface="Lucida Sans Unicode" panose="020B0602030504020204" pitchFamily="34" charset="0"/>
              </a:rPr>
              <a:t>zum Abbau von </a:t>
            </a:r>
            <a:r>
              <a:rPr lang="de-DE" dirty="0" smtClean="0">
                <a:latin typeface="Lucida Sans Unicode" panose="020B0602030504020204" pitchFamily="34" charset="0"/>
                <a:cs typeface="Lucida Sans Unicode" panose="020B0602030504020204" pitchFamily="34" charset="0"/>
              </a:rPr>
              <a:t>Prüfungsangst</a:t>
            </a:r>
          </a:p>
          <a:p>
            <a:pPr lvl="2"/>
            <a:r>
              <a:rPr lang="de-DE" dirty="0" smtClean="0">
                <a:latin typeface="Lucida Sans Unicode" panose="020B0602030504020204" pitchFamily="34" charset="0"/>
                <a:cs typeface="Lucida Sans Unicode" panose="020B0602030504020204" pitchFamily="34" charset="0"/>
              </a:rPr>
              <a:t>pädagogische </a:t>
            </a:r>
            <a:r>
              <a:rPr lang="de-DE" dirty="0">
                <a:latin typeface="Lucida Sans Unicode" panose="020B0602030504020204" pitchFamily="34" charset="0"/>
                <a:cs typeface="Lucida Sans Unicode" panose="020B0602030504020204" pitchFamily="34" charset="0"/>
              </a:rPr>
              <a:t>Unterstützung bei betrieblichen oder privaten Problemen</a:t>
            </a:r>
          </a:p>
        </p:txBody>
      </p:sp>
      <p:pic>
        <p:nvPicPr>
          <p:cNvPr id="7" name="Grafik 6"/>
          <p:cNvPicPr>
            <a:picLocks noChangeAspect="1"/>
          </p:cNvPicPr>
          <p:nvPr/>
        </p:nvPicPr>
        <p:blipFill>
          <a:blip r:embed="rId2"/>
          <a:stretch>
            <a:fillRect/>
          </a:stretch>
        </p:blipFill>
        <p:spPr>
          <a:xfrm>
            <a:off x="9269819" y="2696572"/>
            <a:ext cx="2743200" cy="1666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61530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803EB23-2AAB-40DF-A353-9004BE2AE3F4}" type="slidenum">
              <a:rPr lang="de-DE" smtClean="0"/>
              <a:pPr/>
              <a:t>13</a:t>
            </a:fld>
            <a:endParaRPr lang="de-DE" dirty="0"/>
          </a:p>
        </p:txBody>
      </p:sp>
      <p:sp>
        <p:nvSpPr>
          <p:cNvPr id="3" name="Inhaltsplatzhalter 2"/>
          <p:cNvSpPr>
            <a:spLocks noGrp="1"/>
          </p:cNvSpPr>
          <p:nvPr>
            <p:ph sz="half" idx="1"/>
          </p:nvPr>
        </p:nvSpPr>
        <p:spPr>
          <a:xfrm>
            <a:off x="1224951" y="1494503"/>
            <a:ext cx="10662249" cy="4682460"/>
          </a:xfrm>
        </p:spPr>
        <p:txBody>
          <a:bodyPr>
            <a:normAutofit fontScale="92500"/>
          </a:bodyPr>
          <a:lstStyle/>
          <a:p>
            <a:r>
              <a:rPr lang="de-DE" b="1" dirty="0" smtClean="0">
                <a:latin typeface="Lucida Sans Unicode" panose="020B0602030504020204" pitchFamily="34" charset="0"/>
                <a:cs typeface="Lucida Sans Unicode" panose="020B0602030504020204" pitchFamily="34" charset="0"/>
              </a:rPr>
              <a:t>Fachbereichsleitung Berufliche Bildung und Gesundheit &amp; Rehabilitation </a:t>
            </a:r>
          </a:p>
          <a:p>
            <a:pPr marL="0" indent="0">
              <a:buNone/>
            </a:pPr>
            <a:r>
              <a:rPr lang="de-DE" sz="2000" dirty="0" smtClean="0">
                <a:latin typeface="Lucida Sans Unicode" panose="020B0602030504020204" pitchFamily="34" charset="0"/>
                <a:cs typeface="Lucida Sans Unicode" panose="020B0602030504020204" pitchFamily="34" charset="0"/>
              </a:rPr>
              <a:t>		Sven Mikkelsen	  (</a:t>
            </a:r>
            <a:r>
              <a:rPr lang="de-DE" sz="1500" dirty="0" smtClean="0">
                <a:latin typeface="Lucida Sans Unicode" panose="020B0602030504020204" pitchFamily="34" charset="0"/>
                <a:cs typeface="Lucida Sans Unicode" panose="020B0602030504020204" pitchFamily="34" charset="0"/>
                <a:hlinkClick r:id="rId2"/>
              </a:rPr>
              <a:t>sven.mikkelsen@cjd.de</a:t>
            </a:r>
            <a:r>
              <a:rPr lang="de-DE" sz="1500" dirty="0" smtClean="0">
                <a:latin typeface="Lucida Sans Unicode" panose="020B0602030504020204" pitchFamily="34" charset="0"/>
                <a:cs typeface="Lucida Sans Unicode" panose="020B0602030504020204" pitchFamily="34" charset="0"/>
              </a:rPr>
              <a:t>  04761 984212)</a:t>
            </a:r>
            <a:r>
              <a:rPr lang="de-DE" sz="2000" dirty="0" smtClean="0">
                <a:latin typeface="Lucida Sans Unicode" panose="020B0602030504020204" pitchFamily="34" charset="0"/>
                <a:cs typeface="Lucida Sans Unicode" panose="020B0602030504020204" pitchFamily="34" charset="0"/>
              </a:rPr>
              <a:t>		</a:t>
            </a:r>
          </a:p>
          <a:p>
            <a:endParaRPr lang="de-DE" dirty="0">
              <a:latin typeface="Lucida Sans Unicode" panose="020B0602030504020204" pitchFamily="34" charset="0"/>
              <a:cs typeface="Lucida Sans Unicode" panose="020B0602030504020204" pitchFamily="34" charset="0"/>
            </a:endParaRPr>
          </a:p>
          <a:p>
            <a:r>
              <a:rPr lang="de-DE" b="1" dirty="0" err="1" smtClean="0">
                <a:latin typeface="Lucida Sans Unicode" panose="020B0602030504020204" pitchFamily="34" charset="0"/>
                <a:cs typeface="Lucida Sans Unicode" panose="020B0602030504020204" pitchFamily="34" charset="0"/>
              </a:rPr>
              <a:t>Maßnahmeverantwortliche</a:t>
            </a:r>
            <a:endParaRPr lang="de-DE" b="1" dirty="0" smtClean="0">
              <a:latin typeface="Lucida Sans Unicode" panose="020B0602030504020204" pitchFamily="34" charset="0"/>
              <a:cs typeface="Lucida Sans Unicode" panose="020B0602030504020204" pitchFamily="34" charset="0"/>
            </a:endParaRPr>
          </a:p>
          <a:p>
            <a:pPr lvl="1"/>
            <a:r>
              <a:rPr lang="de-DE" sz="1800" dirty="0" smtClean="0">
                <a:latin typeface="Lucida Sans Unicode" panose="020B0602030504020204" pitchFamily="34" charset="0"/>
                <a:cs typeface="Lucida Sans Unicode" panose="020B0602030504020204" pitchFamily="34" charset="0"/>
              </a:rPr>
              <a:t> </a:t>
            </a:r>
            <a:r>
              <a:rPr lang="de-DE" sz="1600" dirty="0" smtClean="0">
                <a:latin typeface="Lucida Sans Unicode" panose="020B0602030504020204" pitchFamily="34" charset="0"/>
                <a:cs typeface="Lucida Sans Unicode" panose="020B0602030504020204" pitchFamily="34" charset="0"/>
              </a:rPr>
              <a:t>Garten- und Landschaftsbau		Martina Helmuth 	(</a:t>
            </a:r>
            <a:r>
              <a:rPr lang="de-DE" sz="1600" dirty="0" smtClean="0">
                <a:latin typeface="Lucida Sans Unicode" panose="020B0602030504020204" pitchFamily="34" charset="0"/>
                <a:cs typeface="Lucida Sans Unicode" panose="020B0602030504020204" pitchFamily="34" charset="0"/>
                <a:hlinkClick r:id="rId3"/>
              </a:rPr>
              <a:t>martina.helmuth@cjd.de</a:t>
            </a:r>
            <a:r>
              <a:rPr lang="de-DE" sz="1600" dirty="0" smtClean="0">
                <a:latin typeface="Lucida Sans Unicode" panose="020B0602030504020204" pitchFamily="34" charset="0"/>
                <a:cs typeface="Lucida Sans Unicode" panose="020B0602030504020204" pitchFamily="34" charset="0"/>
              </a:rPr>
              <a:t>   04761 748205)</a:t>
            </a:r>
          </a:p>
          <a:p>
            <a:pPr lvl="1"/>
            <a:r>
              <a:rPr lang="de-DE" sz="1600" dirty="0" smtClean="0">
                <a:latin typeface="Lucida Sans Unicode" panose="020B0602030504020204" pitchFamily="34" charset="0"/>
                <a:cs typeface="Lucida Sans Unicode" panose="020B0602030504020204" pitchFamily="34" charset="0"/>
              </a:rPr>
              <a:t> Metall				Thorsten Wilkens	(</a:t>
            </a:r>
            <a:r>
              <a:rPr lang="de-DE" sz="1600" dirty="0" smtClean="0">
                <a:latin typeface="Lucida Sans Unicode" panose="020B0602030504020204" pitchFamily="34" charset="0"/>
                <a:cs typeface="Lucida Sans Unicode" panose="020B0602030504020204" pitchFamily="34" charset="0"/>
                <a:hlinkClick r:id="rId4"/>
              </a:rPr>
              <a:t>thorsten.wilkens@cjd.de</a:t>
            </a:r>
            <a:r>
              <a:rPr lang="de-DE" sz="1600" dirty="0" smtClean="0">
                <a:latin typeface="Lucida Sans Unicode" panose="020B0602030504020204" pitchFamily="34" charset="0"/>
                <a:cs typeface="Lucida Sans Unicode" panose="020B0602030504020204" pitchFamily="34" charset="0"/>
              </a:rPr>
              <a:t>   04761 746318)</a:t>
            </a:r>
          </a:p>
          <a:p>
            <a:pPr lvl="1"/>
            <a:r>
              <a:rPr lang="de-DE" sz="1600" dirty="0">
                <a:latin typeface="Lucida Sans Unicode" panose="020B0602030504020204" pitchFamily="34" charset="0"/>
                <a:cs typeface="Lucida Sans Unicode" panose="020B0602030504020204" pitchFamily="34" charset="0"/>
              </a:rPr>
              <a:t> </a:t>
            </a:r>
            <a:r>
              <a:rPr lang="de-DE" sz="1600" dirty="0" smtClean="0">
                <a:latin typeface="Lucida Sans Unicode" panose="020B0602030504020204" pitchFamily="34" charset="0"/>
                <a:cs typeface="Lucida Sans Unicode" panose="020B0602030504020204" pitchFamily="34" charset="0"/>
              </a:rPr>
              <a:t>Büromanagement Bremervörde		Tassilo Tittgen	(</a:t>
            </a:r>
            <a:r>
              <a:rPr lang="de-DE" sz="1600" dirty="0" smtClean="0">
                <a:latin typeface="Lucida Sans Unicode" panose="020B0602030504020204" pitchFamily="34" charset="0"/>
                <a:cs typeface="Lucida Sans Unicode" panose="020B0602030504020204" pitchFamily="34" charset="0"/>
                <a:hlinkClick r:id="rId5"/>
              </a:rPr>
              <a:t>tassilo.tittgen@cjd.de</a:t>
            </a:r>
            <a:r>
              <a:rPr lang="de-DE" sz="1600" dirty="0" smtClean="0">
                <a:latin typeface="Lucida Sans Unicode" panose="020B0602030504020204" pitchFamily="34" charset="0"/>
                <a:cs typeface="Lucida Sans Unicode" panose="020B0602030504020204" pitchFamily="34" charset="0"/>
              </a:rPr>
              <a:t>       04761 984240)</a:t>
            </a:r>
          </a:p>
          <a:p>
            <a:pPr lvl="1"/>
            <a:r>
              <a:rPr lang="de-DE" sz="1600" dirty="0">
                <a:latin typeface="Lucida Sans Unicode" panose="020B0602030504020204" pitchFamily="34" charset="0"/>
                <a:cs typeface="Lucida Sans Unicode" panose="020B0602030504020204" pitchFamily="34" charset="0"/>
              </a:rPr>
              <a:t> </a:t>
            </a:r>
            <a:r>
              <a:rPr lang="de-DE" sz="1600" dirty="0" smtClean="0">
                <a:latin typeface="Lucida Sans Unicode" panose="020B0602030504020204" pitchFamily="34" charset="0"/>
                <a:cs typeface="Lucida Sans Unicode" panose="020B0602030504020204" pitchFamily="34" charset="0"/>
              </a:rPr>
              <a:t>Hauswirtschaft			Karolin Gerkens	(</a:t>
            </a:r>
            <a:r>
              <a:rPr lang="de-DE" sz="1600" dirty="0" smtClean="0">
                <a:latin typeface="Lucida Sans Unicode" panose="020B0602030504020204" pitchFamily="34" charset="0"/>
                <a:cs typeface="Lucida Sans Unicode" panose="020B0602030504020204" pitchFamily="34" charset="0"/>
                <a:hlinkClick r:id="rId6"/>
              </a:rPr>
              <a:t>karolin.gerkens@cjd.de</a:t>
            </a:r>
            <a:r>
              <a:rPr lang="de-DE" sz="1600" dirty="0" smtClean="0">
                <a:latin typeface="Lucida Sans Unicode" panose="020B0602030504020204" pitchFamily="34" charset="0"/>
                <a:cs typeface="Lucida Sans Unicode" panose="020B0602030504020204" pitchFamily="34" charset="0"/>
              </a:rPr>
              <a:t>    04761 984227)</a:t>
            </a:r>
          </a:p>
          <a:p>
            <a:pPr lvl="1"/>
            <a:r>
              <a:rPr lang="de-DE" sz="1600" dirty="0">
                <a:latin typeface="Lucida Sans Unicode" panose="020B0602030504020204" pitchFamily="34" charset="0"/>
                <a:cs typeface="Lucida Sans Unicode" panose="020B0602030504020204" pitchFamily="34" charset="0"/>
              </a:rPr>
              <a:t> </a:t>
            </a:r>
            <a:r>
              <a:rPr lang="de-DE" sz="1600" dirty="0" smtClean="0">
                <a:latin typeface="Lucida Sans Unicode" panose="020B0602030504020204" pitchFamily="34" charset="0"/>
                <a:cs typeface="Lucida Sans Unicode" panose="020B0602030504020204" pitchFamily="34" charset="0"/>
              </a:rPr>
              <a:t>Berufsvorbereitung			Katrin Wiedmer 	(</a:t>
            </a:r>
            <a:r>
              <a:rPr lang="de-DE" sz="1600" dirty="0" smtClean="0">
                <a:latin typeface="Lucida Sans Unicode" panose="020B0602030504020204" pitchFamily="34" charset="0"/>
                <a:cs typeface="Lucida Sans Unicode" panose="020B0602030504020204" pitchFamily="34" charset="0"/>
                <a:hlinkClick r:id="rId7"/>
              </a:rPr>
              <a:t>katrin.wiedmer@cjd.de</a:t>
            </a:r>
            <a:r>
              <a:rPr lang="de-DE" sz="1600" dirty="0" smtClean="0">
                <a:latin typeface="Lucida Sans Unicode" panose="020B0602030504020204" pitchFamily="34" charset="0"/>
                <a:cs typeface="Lucida Sans Unicode" panose="020B0602030504020204" pitchFamily="34" charset="0"/>
              </a:rPr>
              <a:t>     04761 984216)</a:t>
            </a:r>
          </a:p>
          <a:p>
            <a:pPr lvl="1"/>
            <a:r>
              <a:rPr lang="de-DE" sz="1600" dirty="0">
                <a:latin typeface="Lucida Sans Unicode" panose="020B0602030504020204" pitchFamily="34" charset="0"/>
                <a:cs typeface="Lucida Sans Unicode" panose="020B0602030504020204" pitchFamily="34" charset="0"/>
              </a:rPr>
              <a:t> </a:t>
            </a:r>
            <a:r>
              <a:rPr lang="de-DE" sz="1600" dirty="0" err="1" smtClean="0">
                <a:latin typeface="Lucida Sans Unicode" panose="020B0602030504020204" pitchFamily="34" charset="0"/>
                <a:cs typeface="Lucida Sans Unicode" panose="020B0602030504020204" pitchFamily="34" charset="0"/>
              </a:rPr>
              <a:t>BaE</a:t>
            </a:r>
            <a:r>
              <a:rPr lang="de-DE" sz="1600" dirty="0" smtClean="0">
                <a:latin typeface="Lucida Sans Unicode" panose="020B0602030504020204" pitchFamily="34" charset="0"/>
                <a:cs typeface="Lucida Sans Unicode" panose="020B0602030504020204" pitchFamily="34" charset="0"/>
              </a:rPr>
              <a:t>				Karolin Gerkens 	(</a:t>
            </a:r>
            <a:r>
              <a:rPr lang="de-DE" sz="1600" dirty="0" smtClean="0">
                <a:latin typeface="Lucida Sans Unicode" panose="020B0602030504020204" pitchFamily="34" charset="0"/>
                <a:cs typeface="Lucida Sans Unicode" panose="020B0602030504020204" pitchFamily="34" charset="0"/>
                <a:hlinkClick r:id="rId6"/>
              </a:rPr>
              <a:t>karolin.gerkens@cjd.de</a:t>
            </a:r>
            <a:r>
              <a:rPr lang="de-DE" sz="1600" dirty="0" smtClean="0">
                <a:latin typeface="Lucida Sans Unicode" panose="020B0602030504020204" pitchFamily="34" charset="0"/>
                <a:cs typeface="Lucida Sans Unicode" panose="020B0602030504020204" pitchFamily="34" charset="0"/>
              </a:rPr>
              <a:t>    04761 984227)</a:t>
            </a:r>
          </a:p>
          <a:p>
            <a:pPr lvl="1"/>
            <a:r>
              <a:rPr lang="de-DE" sz="1600" dirty="0">
                <a:latin typeface="Lucida Sans Unicode" panose="020B0602030504020204" pitchFamily="34" charset="0"/>
                <a:cs typeface="Lucida Sans Unicode" panose="020B0602030504020204" pitchFamily="34" charset="0"/>
              </a:rPr>
              <a:t> </a:t>
            </a:r>
            <a:r>
              <a:rPr lang="de-DE" sz="1600" dirty="0" smtClean="0">
                <a:latin typeface="Lucida Sans Unicode" panose="020B0602030504020204" pitchFamily="34" charset="0"/>
                <a:cs typeface="Lucida Sans Unicode" panose="020B0602030504020204" pitchFamily="34" charset="0"/>
              </a:rPr>
              <a:t>Büromanagement &amp; Friseur Stade	Susanne Wilkens	(</a:t>
            </a:r>
            <a:r>
              <a:rPr lang="de-DE" sz="1600" dirty="0" smtClean="0">
                <a:latin typeface="Lucida Sans Unicode" panose="020B0602030504020204" pitchFamily="34" charset="0"/>
                <a:cs typeface="Lucida Sans Unicode" panose="020B0602030504020204" pitchFamily="34" charset="0"/>
                <a:hlinkClick r:id="rId8"/>
              </a:rPr>
              <a:t>susanne.wilkens@cjd.de</a:t>
            </a:r>
            <a:r>
              <a:rPr lang="de-DE" sz="1600" dirty="0" smtClean="0">
                <a:latin typeface="Lucida Sans Unicode" panose="020B0602030504020204" pitchFamily="34" charset="0"/>
                <a:cs typeface="Lucida Sans Unicode" panose="020B0602030504020204" pitchFamily="34" charset="0"/>
              </a:rPr>
              <a:t>   04141 9396920)</a:t>
            </a:r>
          </a:p>
          <a:p>
            <a:pPr lvl="1"/>
            <a:r>
              <a:rPr lang="de-DE" sz="1600" dirty="0">
                <a:latin typeface="Lucida Sans Unicode" panose="020B0602030504020204" pitchFamily="34" charset="0"/>
                <a:cs typeface="Lucida Sans Unicode" panose="020B0602030504020204" pitchFamily="34" charset="0"/>
              </a:rPr>
              <a:t> </a:t>
            </a:r>
            <a:r>
              <a:rPr lang="de-DE" sz="1600" dirty="0" smtClean="0">
                <a:latin typeface="Lucida Sans Unicode" panose="020B0602030504020204" pitchFamily="34" charset="0"/>
                <a:cs typeface="Lucida Sans Unicode" panose="020B0602030504020204" pitchFamily="34" charset="0"/>
              </a:rPr>
              <a:t>UB, </a:t>
            </a:r>
            <a:r>
              <a:rPr lang="de-DE" sz="1600" dirty="0" err="1" smtClean="0">
                <a:latin typeface="Lucida Sans Unicode" panose="020B0602030504020204" pitchFamily="34" charset="0"/>
                <a:cs typeface="Lucida Sans Unicode" panose="020B0602030504020204" pitchFamily="34" charset="0"/>
              </a:rPr>
              <a:t>bbA</a:t>
            </a:r>
            <a:r>
              <a:rPr lang="de-DE" sz="1600" dirty="0" smtClean="0">
                <a:latin typeface="Lucida Sans Unicode" panose="020B0602030504020204" pitchFamily="34" charset="0"/>
                <a:cs typeface="Lucida Sans Unicode" panose="020B0602030504020204" pitchFamily="34" charset="0"/>
              </a:rPr>
              <a:t> und Jugendcafé Ankerplatz	Susanne Wilkens	</a:t>
            </a:r>
            <a:r>
              <a:rPr lang="de-DE" sz="1600" smtClean="0">
                <a:latin typeface="Lucida Sans Unicode" panose="020B0602030504020204" pitchFamily="34" charset="0"/>
                <a:cs typeface="Lucida Sans Unicode" panose="020B0602030504020204" pitchFamily="34" charset="0"/>
              </a:rPr>
              <a:t>(</a:t>
            </a:r>
            <a:r>
              <a:rPr lang="de-DE" sz="1600" smtClean="0">
                <a:latin typeface="Lucida Sans Unicode" panose="020B0602030504020204" pitchFamily="34" charset="0"/>
                <a:cs typeface="Lucida Sans Unicode" panose="020B0602030504020204" pitchFamily="34" charset="0"/>
                <a:hlinkClick r:id="rId8"/>
              </a:rPr>
              <a:t>susanne.wilkens@cjd.de</a:t>
            </a:r>
            <a:r>
              <a:rPr lang="de-DE" sz="1600" smtClean="0">
                <a:latin typeface="Lucida Sans Unicode" panose="020B0602030504020204" pitchFamily="34" charset="0"/>
                <a:cs typeface="Lucida Sans Unicode" panose="020B0602030504020204" pitchFamily="34" charset="0"/>
              </a:rPr>
              <a:t>   </a:t>
            </a:r>
            <a:r>
              <a:rPr lang="de-DE" sz="1600" dirty="0" smtClean="0">
                <a:latin typeface="Lucida Sans Unicode" panose="020B0602030504020204" pitchFamily="34" charset="0"/>
                <a:cs typeface="Lucida Sans Unicode" panose="020B0602030504020204" pitchFamily="34" charset="0"/>
              </a:rPr>
              <a:t>04141 </a:t>
            </a:r>
            <a:r>
              <a:rPr lang="de-DE" sz="1600" dirty="0">
                <a:latin typeface="Lucida Sans Unicode" panose="020B0602030504020204" pitchFamily="34" charset="0"/>
                <a:cs typeface="Lucida Sans Unicode" panose="020B0602030504020204" pitchFamily="34" charset="0"/>
              </a:rPr>
              <a:t>9396920)</a:t>
            </a:r>
          </a:p>
          <a:p>
            <a:pPr marL="914400" lvl="2" indent="0">
              <a:buNone/>
            </a:pPr>
            <a:endParaRPr lang="de-DE" dirty="0" smtClean="0">
              <a:latin typeface="Lucida Sans Unicode" panose="020B0602030504020204" pitchFamily="34" charset="0"/>
              <a:cs typeface="Lucida Sans Unicode" panose="020B0602030504020204" pitchFamily="34" charset="0"/>
            </a:endParaRPr>
          </a:p>
          <a:p>
            <a:pPr marL="0" indent="0">
              <a:buNone/>
            </a:pPr>
            <a:endParaRPr lang="de-DE" dirty="0"/>
          </a:p>
        </p:txBody>
      </p:sp>
      <p:sp>
        <p:nvSpPr>
          <p:cNvPr id="4" name="Titel 3"/>
          <p:cNvSpPr>
            <a:spLocks noGrp="1"/>
          </p:cNvSpPr>
          <p:nvPr>
            <p:ph type="title"/>
          </p:nvPr>
        </p:nvSpPr>
        <p:spPr/>
        <p:txBody>
          <a:bodyPr/>
          <a:lstStyle/>
          <a:p>
            <a:r>
              <a:rPr lang="de-DE" b="1" dirty="0" smtClean="0">
                <a:latin typeface="Lucida Sans Unicode" panose="020B0602030504020204" pitchFamily="34" charset="0"/>
                <a:cs typeface="Lucida Sans Unicode" panose="020B0602030504020204" pitchFamily="34" charset="0"/>
              </a:rPr>
              <a:t>Kontakte vor Ort</a:t>
            </a:r>
            <a:endParaRPr lang="de-DE"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35068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803EB23-2AAB-40DF-A353-9004BE2AE3F4}" type="slidenum">
              <a:rPr lang="de-DE" smtClean="0"/>
              <a:pPr/>
              <a:t>2</a:t>
            </a:fld>
            <a:endParaRPr lang="de-DE" dirty="0"/>
          </a:p>
        </p:txBody>
      </p:sp>
      <p:sp>
        <p:nvSpPr>
          <p:cNvPr id="3" name="Inhaltsplatzhalter 2"/>
          <p:cNvSpPr>
            <a:spLocks noGrp="1"/>
          </p:cNvSpPr>
          <p:nvPr>
            <p:ph sz="half" idx="1"/>
          </p:nvPr>
        </p:nvSpPr>
        <p:spPr/>
        <p:txBody>
          <a:bodyPr>
            <a:normAutofit fontScale="62500" lnSpcReduction="20000"/>
          </a:bodyPr>
          <a:lstStyle/>
          <a:p>
            <a:r>
              <a:rPr lang="de-DE" dirty="0">
                <a:latin typeface="Lucida Sans Unicode" panose="020B0602030504020204" pitchFamily="34" charset="0"/>
                <a:cs typeface="Lucida Sans Unicode" panose="020B0602030504020204" pitchFamily="34" charset="0"/>
              </a:rPr>
              <a:t>Das CJD Bremervörde als sozialer Träger im Landkreis Rotenburg/</a:t>
            </a:r>
            <a:r>
              <a:rPr lang="de-DE" dirty="0" err="1">
                <a:latin typeface="Lucida Sans Unicode" panose="020B0602030504020204" pitchFamily="34" charset="0"/>
                <a:cs typeface="Lucida Sans Unicode" panose="020B0602030504020204" pitchFamily="34" charset="0"/>
              </a:rPr>
              <a:t>Wümme</a:t>
            </a:r>
            <a:r>
              <a:rPr lang="de-DE" dirty="0">
                <a:latin typeface="Lucida Sans Unicode" panose="020B0602030504020204" pitchFamily="34" charset="0"/>
                <a:cs typeface="Lucida Sans Unicode" panose="020B0602030504020204" pitchFamily="34" charset="0"/>
              </a:rPr>
              <a:t> bietet sozialpädagogische, psychologische und arbeitsmarktrelevante Bildungsangebote für junge Menschen und Erwachsene. </a:t>
            </a:r>
          </a:p>
          <a:p>
            <a:endParaRPr lang="de-DE" dirty="0">
              <a:latin typeface="Lucida Sans Unicode" panose="020B0602030504020204" pitchFamily="34" charset="0"/>
              <a:cs typeface="Lucida Sans Unicode" panose="020B0602030504020204" pitchFamily="34" charset="0"/>
            </a:endParaRPr>
          </a:p>
          <a:p>
            <a:r>
              <a:rPr lang="de-DE" dirty="0">
                <a:latin typeface="Lucida Sans Unicode" panose="020B0602030504020204" pitchFamily="34" charset="0"/>
                <a:cs typeface="Lucida Sans Unicode" panose="020B0602030504020204" pitchFamily="34" charset="0"/>
              </a:rPr>
              <a:t>An den Standorten Bremervörde und Stade ermöglichen wir jungen und erwachsenen Menschen im Rahmen von  differenzierten Aus- und Bildungsformen eine individuell angepasste Förderung und bereiten sie hierdurch optimal auf den Arbeitsalltag vor.</a:t>
            </a:r>
          </a:p>
          <a:p>
            <a:endParaRPr lang="de-DE" dirty="0">
              <a:latin typeface="Lucida Sans Unicode" panose="020B0602030504020204" pitchFamily="34" charset="0"/>
              <a:cs typeface="Lucida Sans Unicode" panose="020B0602030504020204" pitchFamily="34" charset="0"/>
            </a:endParaRPr>
          </a:p>
          <a:p>
            <a:r>
              <a:rPr lang="de-DE" dirty="0">
                <a:latin typeface="Lucida Sans Unicode" panose="020B0602030504020204" pitchFamily="34" charset="0"/>
                <a:cs typeface="Lucida Sans Unicode" panose="020B0602030504020204" pitchFamily="34" charset="0"/>
              </a:rPr>
              <a:t>Wir stehen den Kindern, Jugendlichen und Erwachsenen bei ihrer Lebensplanung zeitgemäß, bedarfsgerecht und praxisnah zur Seite und geben ihnen Orientierung und Hilfestellungen.</a:t>
            </a:r>
          </a:p>
          <a:p>
            <a:endParaRPr lang="de-DE" dirty="0">
              <a:latin typeface="Lucida Sans Unicode" panose="020B0602030504020204" pitchFamily="34" charset="0"/>
              <a:cs typeface="Lucida Sans Unicode" panose="020B0602030504020204" pitchFamily="34" charset="0"/>
            </a:endParaRPr>
          </a:p>
          <a:p>
            <a:r>
              <a:rPr lang="de-DE" dirty="0">
                <a:latin typeface="Lucida Sans Unicode" panose="020B0602030504020204" pitchFamily="34" charset="0"/>
                <a:cs typeface="Lucida Sans Unicode" panose="020B0602030504020204" pitchFamily="34" charset="0"/>
              </a:rPr>
              <a:t>In Kooperation mit der Agentur für Arbeit, dem Jugendamt, dem Jobcenter, Schulen und Betrieben bilden wir ein Netzwerk, welches Jugendlichen und Erwachsenen gerechte, soziale und arbeitsmarktpolitische Möglichkeiten bietet, sich den Herausforderungen des Arbeitsmarktes zu stellen.</a:t>
            </a:r>
          </a:p>
          <a:p>
            <a:endParaRPr lang="de-DE" dirty="0">
              <a:latin typeface="Lucida Sans Unicode" panose="020B0602030504020204" pitchFamily="34" charset="0"/>
              <a:cs typeface="Lucida Sans Unicode" panose="020B0602030504020204" pitchFamily="34" charset="0"/>
            </a:endParaRPr>
          </a:p>
          <a:p>
            <a:r>
              <a:rPr lang="de-DE" dirty="0">
                <a:latin typeface="Lucida Sans Unicode" panose="020B0602030504020204" pitchFamily="34" charset="0"/>
                <a:cs typeface="Lucida Sans Unicode" panose="020B0602030504020204" pitchFamily="34" charset="0"/>
              </a:rPr>
              <a:t>Grundlage unserer Arbeit ist ein ganzheitlich pädagogischer Ansatz, dem die Einheit von Körper, Geist und Seele zugrunde liegt. Zurzeit betreuen wir ca. 250 Kinder, Jugendliche und Erwachsene in verschiedenen Bildungsangeboten. Jeder Mensch sucht seine Zukunft, er sucht seinen Lebensentwurf. Wir wollen der unverwechselbaren Individualität des Einzelnen zur Entfaltung helfen und entwicklungshemmenden Einflüssen entgegenwirken.</a:t>
            </a:r>
          </a:p>
          <a:p>
            <a:endParaRPr lang="de-DE" dirty="0"/>
          </a:p>
        </p:txBody>
      </p:sp>
      <p:sp>
        <p:nvSpPr>
          <p:cNvPr id="4" name="Titel 3"/>
          <p:cNvSpPr>
            <a:spLocks noGrp="1"/>
          </p:cNvSpPr>
          <p:nvPr>
            <p:ph type="title"/>
          </p:nvPr>
        </p:nvSpPr>
        <p:spPr/>
        <p:txBody>
          <a:bodyPr/>
          <a:lstStyle/>
          <a:p>
            <a:r>
              <a:rPr lang="de-DE" b="1" dirty="0" smtClean="0">
                <a:latin typeface="Lucida Sans Unicode" panose="020B0602030504020204" pitchFamily="34" charset="0"/>
                <a:cs typeface="Lucida Sans Unicode" panose="020B0602030504020204" pitchFamily="34" charset="0"/>
              </a:rPr>
              <a:t>CJD Bremervörde</a:t>
            </a:r>
            <a:endParaRPr lang="de-DE"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724588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803EB23-2AAB-40DF-A353-9004BE2AE3F4}" type="slidenum">
              <a:rPr lang="de-DE" smtClean="0"/>
              <a:pPr/>
              <a:t>3</a:t>
            </a:fld>
            <a:endParaRPr lang="de-DE" dirty="0"/>
          </a:p>
        </p:txBody>
      </p:sp>
      <p:sp>
        <p:nvSpPr>
          <p:cNvPr id="3" name="Inhaltsplatzhalter 2"/>
          <p:cNvSpPr>
            <a:spLocks noGrp="1"/>
          </p:cNvSpPr>
          <p:nvPr>
            <p:ph sz="half" idx="1"/>
          </p:nvPr>
        </p:nvSpPr>
        <p:spPr/>
        <p:txBody>
          <a:bodyPr>
            <a:normAutofit fontScale="70000" lnSpcReduction="20000"/>
          </a:bodyPr>
          <a:lstStyle/>
          <a:p>
            <a:r>
              <a:rPr lang="de-DE" dirty="0" smtClean="0">
                <a:latin typeface="Lucida Sans Unicode" panose="020B0602030504020204" pitchFamily="34" charset="0"/>
                <a:cs typeface="Lucida Sans Unicode" panose="020B0602030504020204" pitchFamily="34" charset="0"/>
              </a:rPr>
              <a:t>Als sozialpädagogische </a:t>
            </a:r>
            <a:r>
              <a:rPr lang="de-DE" dirty="0">
                <a:latin typeface="Lucida Sans Unicode" panose="020B0602030504020204" pitchFamily="34" charset="0"/>
                <a:cs typeface="Lucida Sans Unicode" panose="020B0602030504020204" pitchFamily="34" charset="0"/>
              </a:rPr>
              <a:t>Erziehungs-, Bildungs- und </a:t>
            </a:r>
            <a:r>
              <a:rPr lang="de-DE" dirty="0" smtClean="0">
                <a:latin typeface="Lucida Sans Unicode" panose="020B0602030504020204" pitchFamily="34" charset="0"/>
                <a:cs typeface="Lucida Sans Unicode" panose="020B0602030504020204" pitchFamily="34" charset="0"/>
              </a:rPr>
              <a:t>Ausbildungseinrichtung </a:t>
            </a:r>
            <a:r>
              <a:rPr lang="de-DE" dirty="0">
                <a:latin typeface="Lucida Sans Unicode" panose="020B0602030504020204" pitchFamily="34" charset="0"/>
                <a:cs typeface="Lucida Sans Unicode" panose="020B0602030504020204" pitchFamily="34" charset="0"/>
              </a:rPr>
              <a:t>bieten </a:t>
            </a:r>
            <a:r>
              <a:rPr lang="de-DE" dirty="0" smtClean="0">
                <a:latin typeface="Lucida Sans Unicode" panose="020B0602030504020204" pitchFamily="34" charset="0"/>
                <a:cs typeface="Lucida Sans Unicode" panose="020B0602030504020204" pitchFamily="34" charset="0"/>
              </a:rPr>
              <a:t>wir auf </a:t>
            </a:r>
            <a:r>
              <a:rPr lang="de-DE" dirty="0">
                <a:latin typeface="Lucida Sans Unicode" panose="020B0602030504020204" pitchFamily="34" charset="0"/>
                <a:cs typeface="Lucida Sans Unicode" panose="020B0602030504020204" pitchFamily="34" charset="0"/>
              </a:rPr>
              <a:t>der Grundlage des christlichen Menschenbildes Kindern, Jugendlichen und Erwachsenen mit und ohne Handicap eine ganzheitliche Förderung an. In diesem Sinne vermitteln wir Werte und Normen, Kenntnisse, Fähigkeiten und Fertigkeiten und begleiten in der Schule, Ausbildung und beim Übergang in den Beruf.</a:t>
            </a:r>
          </a:p>
          <a:p>
            <a:endParaRPr lang="de-DE" dirty="0">
              <a:latin typeface="Lucida Sans Unicode" panose="020B0602030504020204" pitchFamily="34" charset="0"/>
              <a:cs typeface="Lucida Sans Unicode" panose="020B0602030504020204" pitchFamily="34" charset="0"/>
            </a:endParaRPr>
          </a:p>
          <a:p>
            <a:r>
              <a:rPr lang="de-DE" dirty="0">
                <a:latin typeface="Lucida Sans Unicode" panose="020B0602030504020204" pitchFamily="34" charset="0"/>
                <a:cs typeface="Lucida Sans Unicode" panose="020B0602030504020204" pitchFamily="34" charset="0"/>
              </a:rPr>
              <a:t>Wir sind Träger von Angeboten in den Lebensbereichen Bildung, </a:t>
            </a:r>
            <a:r>
              <a:rPr lang="de-DE" dirty="0" smtClean="0">
                <a:latin typeface="Lucida Sans Unicode" panose="020B0602030504020204" pitchFamily="34" charset="0"/>
                <a:cs typeface="Lucida Sans Unicode" panose="020B0602030504020204" pitchFamily="34" charset="0"/>
              </a:rPr>
              <a:t>Arbeit </a:t>
            </a:r>
            <a:r>
              <a:rPr lang="de-DE" dirty="0">
                <a:latin typeface="Lucida Sans Unicode" panose="020B0602030504020204" pitchFamily="34" charset="0"/>
                <a:cs typeface="Lucida Sans Unicode" panose="020B0602030504020204" pitchFamily="34" charset="0"/>
              </a:rPr>
              <a:t>und Erziehung. Unsere Tätigkeitsschwerpunkte liegen in </a:t>
            </a:r>
            <a:r>
              <a:rPr lang="de-DE" dirty="0" smtClean="0">
                <a:latin typeface="Lucida Sans Unicode" panose="020B0602030504020204" pitchFamily="34" charset="0"/>
                <a:cs typeface="Lucida Sans Unicode" panose="020B0602030504020204" pitchFamily="34" charset="0"/>
              </a:rPr>
              <a:t>den </a:t>
            </a:r>
            <a:r>
              <a:rPr lang="de-DE" dirty="0">
                <a:latin typeface="Lucida Sans Unicode" panose="020B0602030504020204" pitchFamily="34" charset="0"/>
                <a:cs typeface="Lucida Sans Unicode" panose="020B0602030504020204" pitchFamily="34" charset="0"/>
              </a:rPr>
              <a:t>Bereichen der Berufsvorbereitung und –</a:t>
            </a:r>
            <a:r>
              <a:rPr lang="de-DE" dirty="0" err="1">
                <a:latin typeface="Lucida Sans Unicode" panose="020B0602030504020204" pitchFamily="34" charset="0"/>
                <a:cs typeface="Lucida Sans Unicode" panose="020B0602030504020204" pitchFamily="34" charset="0"/>
              </a:rPr>
              <a:t>begleitung</a:t>
            </a:r>
            <a:r>
              <a:rPr lang="de-DE" dirty="0">
                <a:latin typeface="Lucida Sans Unicode" panose="020B0602030504020204" pitchFamily="34" charset="0"/>
                <a:cs typeface="Lucida Sans Unicode" panose="020B0602030504020204" pitchFamily="34" charset="0"/>
              </a:rPr>
              <a:t>, Ausbildung, Inklusion und der schulischen Bildung. Respekt und Achtung vor der Lebensgeschichte und Lebensplanung der jungen Menschen ist die Basis unserer Arbeit. Wir akzeptieren, dass Menschen verschieden sind und verstehen jeden als einmaliges Geschöpf Gottes mit vielen ihm eigenen Talenten und Begabungen.</a:t>
            </a:r>
          </a:p>
          <a:p>
            <a:endParaRPr lang="de-DE" dirty="0">
              <a:latin typeface="Lucida Sans Unicode" panose="020B0602030504020204" pitchFamily="34" charset="0"/>
              <a:cs typeface="Lucida Sans Unicode" panose="020B0602030504020204" pitchFamily="34" charset="0"/>
            </a:endParaRPr>
          </a:p>
          <a:p>
            <a:r>
              <a:rPr lang="de-DE" dirty="0">
                <a:latin typeface="Lucida Sans Unicode" panose="020B0602030504020204" pitchFamily="34" charset="0"/>
                <a:cs typeface="Lucida Sans Unicode" panose="020B0602030504020204" pitchFamily="34" charset="0"/>
              </a:rPr>
              <a:t>Wir sehen unsere Aufgabe darin, Menschen selbständiger und selbstbewusster zu machen. Wir wollen dem Einzelnen helfen, seinen Platz im Leben zu entdecken, der Geborgenheit und Halt verspricht. Unsere Arbeit hat das Ziel, dass Menschen mit Handicaps in allen gesellschaftlichen Bereichen gleichgestellt und gleichberechtigt sind, so dass sie uneingeschränkte Teilhabe an der Gesellschaft haben. Deshalb arbeiten wir mit innovativen Ausbildungsmethoden und individuell differenzierten pädagogischen Konzepten. </a:t>
            </a:r>
          </a:p>
        </p:txBody>
      </p:sp>
      <p:sp>
        <p:nvSpPr>
          <p:cNvPr id="4" name="Titel 3"/>
          <p:cNvSpPr>
            <a:spLocks noGrp="1"/>
          </p:cNvSpPr>
          <p:nvPr>
            <p:ph type="title"/>
          </p:nvPr>
        </p:nvSpPr>
        <p:spPr/>
        <p:txBody>
          <a:bodyPr/>
          <a:lstStyle/>
          <a:p>
            <a:r>
              <a:rPr lang="de-DE" b="1" dirty="0" smtClean="0">
                <a:latin typeface="Lucida Sans Unicode" panose="020B0602030504020204" pitchFamily="34" charset="0"/>
                <a:cs typeface="Lucida Sans Unicode" panose="020B0602030504020204" pitchFamily="34" charset="0"/>
              </a:rPr>
              <a:t>CJD Bremervörde-Leitbild</a:t>
            </a:r>
            <a:endParaRPr lang="de-DE"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830724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803EB23-2AAB-40DF-A353-9004BE2AE3F4}" type="slidenum">
              <a:rPr lang="de-DE" smtClean="0"/>
              <a:pPr/>
              <a:t>4</a:t>
            </a:fld>
            <a:endParaRPr lang="de-DE" dirty="0"/>
          </a:p>
        </p:txBody>
      </p:sp>
      <p:pic>
        <p:nvPicPr>
          <p:cNvPr id="5" name="Inhaltsplatzhalt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32656" y="1493838"/>
            <a:ext cx="3514038" cy="4683125"/>
          </a:xfrm>
        </p:spPr>
      </p:pic>
      <p:sp>
        <p:nvSpPr>
          <p:cNvPr id="4" name="Titel 3"/>
          <p:cNvSpPr>
            <a:spLocks noGrp="1"/>
          </p:cNvSpPr>
          <p:nvPr>
            <p:ph type="title"/>
          </p:nvPr>
        </p:nvSpPr>
        <p:spPr>
          <a:xfrm>
            <a:off x="180752" y="439031"/>
            <a:ext cx="10632559" cy="848996"/>
          </a:xfrm>
        </p:spPr>
        <p:txBody>
          <a:bodyPr>
            <a:normAutofit fontScale="90000"/>
          </a:bodyPr>
          <a:lstStyle/>
          <a:p>
            <a:r>
              <a:rPr lang="de-DE" b="1" dirty="0" smtClean="0">
                <a:latin typeface="Lucida Sans Unicode" panose="020B0602030504020204" pitchFamily="34" charset="0"/>
                <a:cs typeface="Lucida Sans Unicode" panose="020B0602030504020204" pitchFamily="34" charset="0"/>
              </a:rPr>
              <a:t>Angebote Berufliche Bildung und Gesundheit &amp; Rehabilitation des CJD Bremervörde</a:t>
            </a:r>
            <a:endParaRPr lang="de-DE" b="1" dirty="0">
              <a:latin typeface="Lucida Sans Unicode" panose="020B0602030504020204" pitchFamily="34" charset="0"/>
              <a:cs typeface="Lucida Sans Unicode" panose="020B0602030504020204" pitchFamily="34" charset="0"/>
            </a:endParaRPr>
          </a:p>
        </p:txBody>
      </p:sp>
      <p:sp>
        <p:nvSpPr>
          <p:cNvPr id="6" name="Ellipse 5"/>
          <p:cNvSpPr/>
          <p:nvPr/>
        </p:nvSpPr>
        <p:spPr>
          <a:xfrm>
            <a:off x="871867" y="1738424"/>
            <a:ext cx="1785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latin typeface="Lucida Sans Unicode" panose="020B0602030504020204" pitchFamily="34" charset="0"/>
                <a:cs typeface="Lucida Sans Unicode" panose="020B0602030504020204" pitchFamily="34" charset="0"/>
              </a:rPr>
              <a:t>Betrieblich begleitete Ausbildung</a:t>
            </a:r>
            <a:endParaRPr lang="de-DE" sz="1400" b="1" dirty="0">
              <a:latin typeface="Lucida Sans Unicode" panose="020B0602030504020204" pitchFamily="34" charset="0"/>
              <a:cs typeface="Lucida Sans Unicode" panose="020B0602030504020204" pitchFamily="34" charset="0"/>
            </a:endParaRPr>
          </a:p>
        </p:txBody>
      </p:sp>
      <p:sp>
        <p:nvSpPr>
          <p:cNvPr id="7" name="Ellipse 6"/>
          <p:cNvSpPr/>
          <p:nvPr/>
        </p:nvSpPr>
        <p:spPr>
          <a:xfrm>
            <a:off x="2222204" y="3205716"/>
            <a:ext cx="2116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latin typeface="Lucida Sans Unicode" panose="020B0602030504020204" pitchFamily="34" charset="0"/>
                <a:cs typeface="Lucida Sans Unicode" panose="020B0602030504020204" pitchFamily="34" charset="0"/>
              </a:rPr>
              <a:t>Unterstützte Beschäftigung</a:t>
            </a:r>
            <a:endParaRPr lang="de-DE" sz="1400" b="1" dirty="0">
              <a:latin typeface="Lucida Sans Unicode" panose="020B0602030504020204" pitchFamily="34" charset="0"/>
              <a:cs typeface="Lucida Sans Unicode" panose="020B0602030504020204" pitchFamily="34" charset="0"/>
            </a:endParaRPr>
          </a:p>
        </p:txBody>
      </p:sp>
      <p:sp>
        <p:nvSpPr>
          <p:cNvPr id="8" name="Ellipse 7"/>
          <p:cNvSpPr/>
          <p:nvPr/>
        </p:nvSpPr>
        <p:spPr>
          <a:xfrm>
            <a:off x="10142666" y="1699295"/>
            <a:ext cx="182427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latin typeface="Lucida Sans Unicode" panose="020B0602030504020204" pitchFamily="34" charset="0"/>
              <a:cs typeface="Lucida Sans Unicode" panose="020B0602030504020204" pitchFamily="34" charset="0"/>
            </a:endParaRPr>
          </a:p>
          <a:p>
            <a:pPr algn="ctr"/>
            <a:r>
              <a:rPr lang="de-DE" sz="1200" b="1" dirty="0" smtClean="0">
                <a:latin typeface="Lucida Sans Unicode" panose="020B0602030504020204" pitchFamily="34" charset="0"/>
                <a:cs typeface="Lucida Sans Unicode" panose="020B0602030504020204" pitchFamily="34" charset="0"/>
              </a:rPr>
              <a:t>Ausbildung verschiedene Ausrichtungen</a:t>
            </a:r>
          </a:p>
          <a:p>
            <a:pPr algn="ctr"/>
            <a:endParaRPr lang="de-DE" dirty="0"/>
          </a:p>
        </p:txBody>
      </p:sp>
      <p:sp>
        <p:nvSpPr>
          <p:cNvPr id="9" name="Ellipse 8"/>
          <p:cNvSpPr/>
          <p:nvPr/>
        </p:nvSpPr>
        <p:spPr>
          <a:xfrm>
            <a:off x="8596422" y="3205715"/>
            <a:ext cx="211588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latin typeface="Lucida Sans Unicode" panose="020B0602030504020204" pitchFamily="34" charset="0"/>
              <a:cs typeface="Lucida Sans Unicode" panose="020B0602030504020204" pitchFamily="34" charset="0"/>
            </a:endParaRPr>
          </a:p>
          <a:p>
            <a:pPr algn="ctr"/>
            <a:r>
              <a:rPr lang="de-DE" sz="1200" b="1" dirty="0" smtClean="0">
                <a:latin typeface="Lucida Sans Unicode" panose="020B0602030504020204" pitchFamily="34" charset="0"/>
                <a:cs typeface="Lucida Sans Unicode" panose="020B0602030504020204" pitchFamily="34" charset="0"/>
              </a:rPr>
              <a:t>Berufsausbildung                       in </a:t>
            </a:r>
            <a:r>
              <a:rPr lang="de-DE" sz="1200" b="1" dirty="0" err="1" smtClean="0">
                <a:latin typeface="Lucida Sans Unicode" panose="020B0602030504020204" pitchFamily="34" charset="0"/>
                <a:cs typeface="Lucida Sans Unicode" panose="020B0602030504020204" pitchFamily="34" charset="0"/>
              </a:rPr>
              <a:t>außerbetriebl</a:t>
            </a:r>
            <a:r>
              <a:rPr lang="de-DE" sz="1200" b="1" dirty="0" smtClean="0">
                <a:latin typeface="Lucida Sans Unicode" panose="020B0602030504020204" pitchFamily="34" charset="0"/>
                <a:cs typeface="Lucida Sans Unicode" panose="020B0602030504020204" pitchFamily="34" charset="0"/>
              </a:rPr>
              <a:t>. Einrichtungen</a:t>
            </a:r>
          </a:p>
          <a:p>
            <a:pPr algn="ctr"/>
            <a:endParaRPr lang="de-DE" dirty="0"/>
          </a:p>
        </p:txBody>
      </p:sp>
      <p:sp>
        <p:nvSpPr>
          <p:cNvPr id="10" name="Ellipse 9"/>
          <p:cNvSpPr/>
          <p:nvPr/>
        </p:nvSpPr>
        <p:spPr>
          <a:xfrm>
            <a:off x="10165729" y="4657059"/>
            <a:ext cx="1825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latin typeface="Lucida Sans Unicode" panose="020B0602030504020204" pitchFamily="34" charset="0"/>
                <a:cs typeface="Lucida Sans Unicode" panose="020B0602030504020204" pitchFamily="34" charset="0"/>
              </a:rPr>
              <a:t>Jugendcafé Ankerplatz</a:t>
            </a:r>
            <a:endParaRPr lang="de-DE" sz="1400" b="1" dirty="0">
              <a:latin typeface="Lucida Sans Unicode" panose="020B0602030504020204" pitchFamily="34" charset="0"/>
              <a:cs typeface="Lucida Sans Unicode" panose="020B0602030504020204" pitchFamily="34" charset="0"/>
            </a:endParaRPr>
          </a:p>
        </p:txBody>
      </p:sp>
      <p:sp>
        <p:nvSpPr>
          <p:cNvPr id="11" name="Ellipse 10"/>
          <p:cNvSpPr/>
          <p:nvPr/>
        </p:nvSpPr>
        <p:spPr>
          <a:xfrm>
            <a:off x="871867" y="4657059"/>
            <a:ext cx="1785600" cy="89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latin typeface="Lucida Sans Unicode" panose="020B0602030504020204" pitchFamily="34" charset="0"/>
                <a:cs typeface="Lucida Sans Unicode" panose="020B0602030504020204" pitchFamily="34" charset="0"/>
              </a:rPr>
              <a:t>Berufsvor-bereitung</a:t>
            </a:r>
            <a:endParaRPr lang="de-DE" sz="1400"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528813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803EB23-2AAB-40DF-A353-9004BE2AE3F4}" type="slidenum">
              <a:rPr lang="de-DE" smtClean="0"/>
              <a:pPr/>
              <a:t>5</a:t>
            </a:fld>
            <a:endParaRPr lang="de-DE" dirty="0"/>
          </a:p>
        </p:txBody>
      </p:sp>
      <p:sp>
        <p:nvSpPr>
          <p:cNvPr id="3" name="Inhaltsplatzhalter 2"/>
          <p:cNvSpPr>
            <a:spLocks noGrp="1"/>
          </p:cNvSpPr>
          <p:nvPr>
            <p:ph sz="half" idx="1"/>
          </p:nvPr>
        </p:nvSpPr>
        <p:spPr>
          <a:xfrm>
            <a:off x="1170276" y="1288027"/>
            <a:ext cx="10561240" cy="4980800"/>
          </a:xfrm>
        </p:spPr>
        <p:txBody>
          <a:bodyPr>
            <a:noAutofit/>
          </a:bodyPr>
          <a:lstStyle/>
          <a:p>
            <a:r>
              <a:rPr lang="de-DE" sz="1600" dirty="0" smtClean="0">
                <a:latin typeface="Lucida Sans Unicode" panose="020B0602030504020204" pitchFamily="34" charset="0"/>
                <a:cs typeface="Lucida Sans Unicode" panose="020B0602030504020204" pitchFamily="34" charset="0"/>
              </a:rPr>
              <a:t>Wir bieten verschiedene duale Ausbildungsgänge an. Das </a:t>
            </a:r>
            <a:r>
              <a:rPr lang="de-DE" sz="1600" dirty="0">
                <a:latin typeface="Lucida Sans Unicode" panose="020B0602030504020204" pitchFamily="34" charset="0"/>
                <a:cs typeface="Lucida Sans Unicode" panose="020B0602030504020204" pitchFamily="34" charset="0"/>
              </a:rPr>
              <a:t>Ziel ist der Erwerb eines anerkannten </a:t>
            </a:r>
            <a:r>
              <a:rPr lang="de-DE" sz="1600" dirty="0" smtClean="0">
                <a:latin typeface="Lucida Sans Unicode" panose="020B0602030504020204" pitchFamily="34" charset="0"/>
                <a:cs typeface="Lucida Sans Unicode" panose="020B0602030504020204" pitchFamily="34" charset="0"/>
              </a:rPr>
              <a:t>Ausbildungsabschlusses und die anschließende Aufnahme einer sozialversicherungspflichtigen Beschäftigung.</a:t>
            </a:r>
          </a:p>
          <a:p>
            <a:pPr marL="0" indent="0">
              <a:buNone/>
            </a:pPr>
            <a:endParaRPr lang="de-DE" sz="1600" dirty="0">
              <a:latin typeface="Lucida Sans Unicode" panose="020B0602030504020204" pitchFamily="34" charset="0"/>
              <a:cs typeface="Lucida Sans Unicode" panose="020B0602030504020204" pitchFamily="34" charset="0"/>
            </a:endParaRPr>
          </a:p>
          <a:p>
            <a:r>
              <a:rPr lang="de-DE" sz="1600" dirty="0" smtClean="0">
                <a:latin typeface="Lucida Sans Unicode" panose="020B0602030504020204" pitchFamily="34" charset="0"/>
                <a:cs typeface="Lucida Sans Unicode" panose="020B0602030504020204" pitchFamily="34" charset="0"/>
              </a:rPr>
              <a:t>Im Rahmen der Ausbildung werden alle für den Beruf erforderlichen praktischen Fähigkeiten vermittelt.</a:t>
            </a:r>
          </a:p>
          <a:p>
            <a:pPr marL="0" indent="0">
              <a:buNone/>
            </a:pPr>
            <a:endParaRPr lang="de-DE" sz="1600" dirty="0">
              <a:latin typeface="Lucida Sans Unicode" panose="020B0602030504020204" pitchFamily="34" charset="0"/>
              <a:cs typeface="Lucida Sans Unicode" panose="020B0602030504020204" pitchFamily="34" charset="0"/>
            </a:endParaRPr>
          </a:p>
          <a:p>
            <a:r>
              <a:rPr lang="de-DE" sz="1600" dirty="0" smtClean="0">
                <a:latin typeface="Lucida Sans Unicode" panose="020B0602030504020204" pitchFamily="34" charset="0"/>
                <a:cs typeface="Lucida Sans Unicode" panose="020B0602030504020204" pitchFamily="34" charset="0"/>
              </a:rPr>
              <a:t>Der theoretische Zusatzunterricht bereitet die Teilnehmer auf die theoretische </a:t>
            </a:r>
            <a:r>
              <a:rPr lang="de-DE" sz="1600" dirty="0">
                <a:latin typeface="Lucida Sans Unicode" panose="020B0602030504020204" pitchFamily="34" charset="0"/>
                <a:cs typeface="Lucida Sans Unicode" panose="020B0602030504020204" pitchFamily="34" charset="0"/>
              </a:rPr>
              <a:t>Abschlussprüfung vor. Ergänzend </a:t>
            </a:r>
            <a:r>
              <a:rPr lang="de-DE" sz="1600" dirty="0" smtClean="0">
                <a:latin typeface="Lucida Sans Unicode" panose="020B0602030504020204" pitchFamily="34" charset="0"/>
                <a:cs typeface="Lucida Sans Unicode" panose="020B0602030504020204" pitchFamily="34" charset="0"/>
              </a:rPr>
              <a:t>dazu bieten wir einen </a:t>
            </a:r>
            <a:r>
              <a:rPr lang="de-DE" sz="1600" dirty="0">
                <a:latin typeface="Lucida Sans Unicode" panose="020B0602030504020204" pitchFamily="34" charset="0"/>
                <a:cs typeface="Lucida Sans Unicode" panose="020B0602030504020204" pitchFamily="34" charset="0"/>
              </a:rPr>
              <a:t>Stütz- und Förderunterricht </a:t>
            </a:r>
            <a:r>
              <a:rPr lang="de-DE" sz="1600" dirty="0" smtClean="0">
                <a:latin typeface="Lucida Sans Unicode" panose="020B0602030504020204" pitchFamily="34" charset="0"/>
                <a:cs typeface="Lucida Sans Unicode" panose="020B0602030504020204" pitchFamily="34" charset="0"/>
              </a:rPr>
              <a:t>an, um Lücken </a:t>
            </a:r>
            <a:r>
              <a:rPr lang="de-DE" sz="1600" dirty="0">
                <a:latin typeface="Lucida Sans Unicode" panose="020B0602030504020204" pitchFamily="34" charset="0"/>
                <a:cs typeface="Lucida Sans Unicode" panose="020B0602030504020204" pitchFamily="34" charset="0"/>
              </a:rPr>
              <a:t>in den Fächern, z. B. Deutsch, Mathematik und Fachkunde zu schließen oder gar nicht erst entstehen zu lassen. </a:t>
            </a:r>
          </a:p>
          <a:p>
            <a:pPr marL="0" indent="0">
              <a:buNone/>
            </a:pPr>
            <a:endParaRPr lang="de-DE" sz="1600" dirty="0">
              <a:latin typeface="Lucida Sans Unicode" panose="020B0602030504020204" pitchFamily="34" charset="0"/>
              <a:cs typeface="Lucida Sans Unicode" panose="020B0602030504020204" pitchFamily="34" charset="0"/>
            </a:endParaRPr>
          </a:p>
          <a:p>
            <a:r>
              <a:rPr lang="de-DE" sz="1600" dirty="0" smtClean="0">
                <a:latin typeface="Lucida Sans Unicode" panose="020B0602030504020204" pitchFamily="34" charset="0"/>
                <a:cs typeface="Lucida Sans Unicode" panose="020B0602030504020204" pitchFamily="34" charset="0"/>
              </a:rPr>
              <a:t>Durch die sozialpädagogische Begleitung erhalten die Teilnehmer Unterstützung in </a:t>
            </a:r>
            <a:r>
              <a:rPr lang="de-DE" sz="1600" dirty="0">
                <a:latin typeface="Lucida Sans Unicode" panose="020B0602030504020204" pitchFamily="34" charset="0"/>
                <a:cs typeface="Lucida Sans Unicode" panose="020B0602030504020204" pitchFamily="34" charset="0"/>
              </a:rPr>
              <a:t>lebens- und berufspraktischen Fragen und </a:t>
            </a:r>
            <a:r>
              <a:rPr lang="de-DE" sz="1600" dirty="0" smtClean="0">
                <a:latin typeface="Lucida Sans Unicode" panose="020B0602030504020204" pitchFamily="34" charset="0"/>
                <a:cs typeface="Lucida Sans Unicode" panose="020B0602030504020204" pitchFamily="34" charset="0"/>
              </a:rPr>
              <a:t>Angelegenheiten. </a:t>
            </a:r>
            <a:r>
              <a:rPr lang="de-DE" sz="1600" dirty="0">
                <a:latin typeface="Lucida Sans Unicode" panose="020B0602030504020204" pitchFamily="34" charset="0"/>
                <a:cs typeface="Lucida Sans Unicode" panose="020B0602030504020204" pitchFamily="34" charset="0"/>
              </a:rPr>
              <a:t>Dazu gehören auch spezielle Trainings, z. B. Bewerbertraining</a:t>
            </a:r>
            <a:r>
              <a:rPr lang="de-DE" sz="1600" dirty="0" smtClean="0">
                <a:latin typeface="Lucida Sans Unicode" panose="020B0602030504020204" pitchFamily="34" charset="0"/>
                <a:cs typeface="Lucida Sans Unicode" panose="020B0602030504020204" pitchFamily="34" charset="0"/>
              </a:rPr>
              <a:t>.</a:t>
            </a:r>
          </a:p>
          <a:p>
            <a:endParaRPr lang="de-DE" sz="1600" dirty="0">
              <a:latin typeface="Lucida Sans Unicode" panose="020B0602030504020204" pitchFamily="34" charset="0"/>
              <a:cs typeface="Lucida Sans Unicode" panose="020B0602030504020204" pitchFamily="34" charset="0"/>
            </a:endParaRPr>
          </a:p>
          <a:p>
            <a:r>
              <a:rPr lang="de-DE" sz="1600" dirty="0" smtClean="0">
                <a:latin typeface="Lucida Sans Unicode" panose="020B0602030504020204" pitchFamily="34" charset="0"/>
                <a:cs typeface="Lucida Sans Unicode" panose="020B0602030504020204" pitchFamily="34" charset="0"/>
              </a:rPr>
              <a:t>Eine psychologische Beratung rundet das Profil ab und gibt den Teilnehmern in schwierigen Ausbildungssituationen Unterstützungsangebote.</a:t>
            </a:r>
            <a:endParaRPr lang="de-DE" sz="1600" dirty="0">
              <a:latin typeface="Lucida Sans Unicode" panose="020B0602030504020204" pitchFamily="34" charset="0"/>
              <a:cs typeface="Lucida Sans Unicode" panose="020B0602030504020204" pitchFamily="34" charset="0"/>
            </a:endParaRPr>
          </a:p>
        </p:txBody>
      </p:sp>
      <p:sp>
        <p:nvSpPr>
          <p:cNvPr id="4" name="Titel 3"/>
          <p:cNvSpPr>
            <a:spLocks noGrp="1"/>
          </p:cNvSpPr>
          <p:nvPr>
            <p:ph type="title"/>
          </p:nvPr>
        </p:nvSpPr>
        <p:spPr>
          <a:xfrm>
            <a:off x="657273" y="439031"/>
            <a:ext cx="9321383" cy="848996"/>
          </a:xfrm>
        </p:spPr>
        <p:txBody>
          <a:bodyPr>
            <a:normAutofit fontScale="90000"/>
          </a:bodyPr>
          <a:lstStyle/>
          <a:p>
            <a:r>
              <a:rPr lang="de-DE" b="1" dirty="0" smtClean="0">
                <a:latin typeface="Lucida Sans Unicode" panose="020B0602030504020204" pitchFamily="34" charset="0"/>
                <a:cs typeface="Lucida Sans Unicode" panose="020B0602030504020204" pitchFamily="34" charset="0"/>
              </a:rPr>
              <a:t>Ausbildungen an den Standorten Bremervörde und Stade</a:t>
            </a:r>
            <a:endParaRPr lang="de-DE"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4277394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803EB23-2AAB-40DF-A353-9004BE2AE3F4}" type="slidenum">
              <a:rPr lang="de-DE" smtClean="0"/>
              <a:pPr/>
              <a:t>6</a:t>
            </a:fld>
            <a:endParaRPr lang="de-DE" dirty="0"/>
          </a:p>
        </p:txBody>
      </p:sp>
      <p:sp>
        <p:nvSpPr>
          <p:cNvPr id="3" name="Inhaltsplatzhalter 2"/>
          <p:cNvSpPr>
            <a:spLocks noGrp="1"/>
          </p:cNvSpPr>
          <p:nvPr>
            <p:ph sz="half" idx="1"/>
          </p:nvPr>
        </p:nvSpPr>
        <p:spPr/>
        <p:txBody>
          <a:bodyPr/>
          <a:lstStyle/>
          <a:p>
            <a:r>
              <a:rPr lang="de-DE" dirty="0">
                <a:latin typeface="Lucida Sans Unicode" panose="020B0602030504020204" pitchFamily="34" charset="0"/>
                <a:cs typeface="Lucida Sans Unicode" panose="020B0602030504020204" pitchFamily="34" charset="0"/>
              </a:rPr>
              <a:t> </a:t>
            </a:r>
            <a:r>
              <a:rPr lang="de-DE" dirty="0" smtClean="0">
                <a:latin typeface="Lucida Sans Unicode" panose="020B0602030504020204" pitchFamily="34" charset="0"/>
                <a:cs typeface="Lucida Sans Unicode" panose="020B0602030504020204" pitchFamily="34" charset="0"/>
              </a:rPr>
              <a:t>   Werker/in </a:t>
            </a:r>
            <a:r>
              <a:rPr lang="de-DE" dirty="0">
                <a:latin typeface="Lucida Sans Unicode" panose="020B0602030504020204" pitchFamily="34" charset="0"/>
                <a:cs typeface="Lucida Sans Unicode" panose="020B0602030504020204" pitchFamily="34" charset="0"/>
              </a:rPr>
              <a:t>Garten- und Landschaftsbau</a:t>
            </a:r>
          </a:p>
          <a:p>
            <a:r>
              <a:rPr lang="de-DE" dirty="0" smtClean="0">
                <a:latin typeface="Lucida Sans Unicode" panose="020B0602030504020204" pitchFamily="34" charset="0"/>
                <a:cs typeface="Lucida Sans Unicode" panose="020B0602030504020204" pitchFamily="34" charset="0"/>
              </a:rPr>
              <a:t>    Metallbauer/in </a:t>
            </a:r>
            <a:r>
              <a:rPr lang="de-DE" dirty="0">
                <a:latin typeface="Lucida Sans Unicode" panose="020B0602030504020204" pitchFamily="34" charset="0"/>
                <a:cs typeface="Lucida Sans Unicode" panose="020B0602030504020204" pitchFamily="34" charset="0"/>
              </a:rPr>
              <a:t>Fachrichtung Konstruktionstechnik</a:t>
            </a:r>
          </a:p>
          <a:p>
            <a:r>
              <a:rPr lang="de-DE" dirty="0">
                <a:latin typeface="Lucida Sans Unicode" panose="020B0602030504020204" pitchFamily="34" charset="0"/>
                <a:cs typeface="Lucida Sans Unicode" panose="020B0602030504020204" pitchFamily="34" charset="0"/>
              </a:rPr>
              <a:t>    Fachpraktiker/in für </a:t>
            </a:r>
            <a:r>
              <a:rPr lang="de-DE" dirty="0" smtClean="0">
                <a:latin typeface="Lucida Sans Unicode" panose="020B0602030504020204" pitchFamily="34" charset="0"/>
                <a:cs typeface="Lucida Sans Unicode" panose="020B0602030504020204" pitchFamily="34" charset="0"/>
              </a:rPr>
              <a:t>Metallbau</a:t>
            </a:r>
          </a:p>
          <a:p>
            <a:r>
              <a:rPr lang="de-DE" dirty="0" smtClean="0">
                <a:latin typeface="Lucida Sans Unicode" panose="020B0602030504020204" pitchFamily="34" charset="0"/>
                <a:cs typeface="Lucida Sans Unicode" panose="020B0602030504020204" pitchFamily="34" charset="0"/>
              </a:rPr>
              <a:t>    Fachpraktiker/in Küche</a:t>
            </a:r>
            <a:endParaRPr lang="de-DE" dirty="0">
              <a:latin typeface="Lucida Sans Unicode" panose="020B0602030504020204" pitchFamily="34" charset="0"/>
              <a:cs typeface="Lucida Sans Unicode" panose="020B0602030504020204" pitchFamily="34" charset="0"/>
            </a:endParaRPr>
          </a:p>
          <a:p>
            <a:r>
              <a:rPr lang="de-DE" dirty="0">
                <a:latin typeface="Lucida Sans Unicode" panose="020B0602030504020204" pitchFamily="34" charset="0"/>
                <a:cs typeface="Lucida Sans Unicode" panose="020B0602030504020204" pitchFamily="34" charset="0"/>
              </a:rPr>
              <a:t>    Koch/Köchin</a:t>
            </a:r>
          </a:p>
          <a:p>
            <a:r>
              <a:rPr lang="de-DE" dirty="0">
                <a:latin typeface="Lucida Sans Unicode" panose="020B0602030504020204" pitchFamily="34" charset="0"/>
                <a:cs typeface="Lucida Sans Unicode" panose="020B0602030504020204" pitchFamily="34" charset="0"/>
              </a:rPr>
              <a:t>    Fachpraktiker /in Hauswirtschaft</a:t>
            </a:r>
          </a:p>
          <a:p>
            <a:r>
              <a:rPr lang="de-DE" dirty="0">
                <a:latin typeface="Lucida Sans Unicode" panose="020B0602030504020204" pitchFamily="34" charset="0"/>
                <a:cs typeface="Lucida Sans Unicode" panose="020B0602030504020204" pitchFamily="34" charset="0"/>
              </a:rPr>
              <a:t>    </a:t>
            </a:r>
            <a:r>
              <a:rPr lang="de-DE" dirty="0" smtClean="0">
                <a:latin typeface="Lucida Sans Unicode" panose="020B0602030504020204" pitchFamily="34" charset="0"/>
                <a:cs typeface="Lucida Sans Unicode" panose="020B0602030504020204" pitchFamily="34" charset="0"/>
              </a:rPr>
              <a:t>Hauswirtschafter/in</a:t>
            </a:r>
            <a:endParaRPr lang="de-DE" dirty="0">
              <a:latin typeface="Lucida Sans Unicode" panose="020B0602030504020204" pitchFamily="34" charset="0"/>
              <a:cs typeface="Lucida Sans Unicode" panose="020B0602030504020204" pitchFamily="34" charset="0"/>
            </a:endParaRPr>
          </a:p>
          <a:p>
            <a:r>
              <a:rPr lang="de-DE" dirty="0">
                <a:latin typeface="Lucida Sans Unicode" panose="020B0602030504020204" pitchFamily="34" charset="0"/>
                <a:cs typeface="Lucida Sans Unicode" panose="020B0602030504020204" pitchFamily="34" charset="0"/>
              </a:rPr>
              <a:t>    Kaufmann/-frau für Büromanagement</a:t>
            </a:r>
          </a:p>
        </p:txBody>
      </p:sp>
      <p:sp>
        <p:nvSpPr>
          <p:cNvPr id="4" name="Titel 3"/>
          <p:cNvSpPr>
            <a:spLocks noGrp="1"/>
          </p:cNvSpPr>
          <p:nvPr>
            <p:ph type="title"/>
          </p:nvPr>
        </p:nvSpPr>
        <p:spPr/>
        <p:txBody>
          <a:bodyPr>
            <a:normAutofit fontScale="90000"/>
          </a:bodyPr>
          <a:lstStyle/>
          <a:p>
            <a:r>
              <a:rPr lang="de-DE" b="1" dirty="0">
                <a:latin typeface="Lucida Sans Unicode" panose="020B0602030504020204" pitchFamily="34" charset="0"/>
                <a:cs typeface="Lucida Sans Unicode" panose="020B0602030504020204" pitchFamily="34" charset="0"/>
              </a:rPr>
              <a:t>Ausbildungsmöglichkeiten am Standort </a:t>
            </a:r>
            <a:r>
              <a:rPr lang="de-DE" b="1" dirty="0" smtClean="0">
                <a:latin typeface="Lucida Sans Unicode" panose="020B0602030504020204" pitchFamily="34" charset="0"/>
                <a:cs typeface="Lucida Sans Unicode" panose="020B0602030504020204" pitchFamily="34" charset="0"/>
              </a:rPr>
              <a:t>Bremervörde</a:t>
            </a:r>
            <a:endParaRPr lang="de-DE" b="1" dirty="0">
              <a:latin typeface="Lucida Sans Unicode" panose="020B0602030504020204" pitchFamily="34" charset="0"/>
              <a:cs typeface="Lucida Sans Unicode" panose="020B0602030504020204" pitchFamily="34" charset="0"/>
            </a:endParaRPr>
          </a:p>
        </p:txBody>
      </p:sp>
      <p:pic>
        <p:nvPicPr>
          <p:cNvPr id="5" name="Grafik 4"/>
          <p:cNvPicPr>
            <a:picLocks noChangeAspect="1"/>
          </p:cNvPicPr>
          <p:nvPr/>
        </p:nvPicPr>
        <p:blipFill>
          <a:blip r:embed="rId2"/>
          <a:stretch>
            <a:fillRect/>
          </a:stretch>
        </p:blipFill>
        <p:spPr>
          <a:xfrm>
            <a:off x="7668694" y="2230915"/>
            <a:ext cx="4239772" cy="4125434"/>
          </a:xfrm>
          <a:prstGeom prst="rect">
            <a:avLst/>
          </a:prstGeom>
        </p:spPr>
      </p:pic>
    </p:spTree>
    <p:extLst>
      <p:ext uri="{BB962C8B-B14F-4D97-AF65-F5344CB8AC3E}">
        <p14:creationId xmlns:p14="http://schemas.microsoft.com/office/powerpoint/2010/main" val="4212265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803EB23-2AAB-40DF-A353-9004BE2AE3F4}" type="slidenum">
              <a:rPr lang="de-DE" smtClean="0"/>
              <a:pPr/>
              <a:t>7</a:t>
            </a:fld>
            <a:endParaRPr lang="de-DE" dirty="0"/>
          </a:p>
        </p:txBody>
      </p:sp>
      <p:sp>
        <p:nvSpPr>
          <p:cNvPr id="3" name="Inhaltsplatzhalter 2"/>
          <p:cNvSpPr>
            <a:spLocks noGrp="1"/>
          </p:cNvSpPr>
          <p:nvPr>
            <p:ph sz="half" idx="1"/>
          </p:nvPr>
        </p:nvSpPr>
        <p:spPr/>
        <p:txBody>
          <a:bodyPr/>
          <a:lstStyle/>
          <a:p>
            <a:pPr marL="0" indent="0">
              <a:buNone/>
            </a:pPr>
            <a:r>
              <a:rPr lang="de-DE" dirty="0"/>
              <a:t> </a:t>
            </a:r>
            <a:r>
              <a:rPr lang="de-DE" dirty="0" smtClean="0"/>
              <a:t>  </a:t>
            </a:r>
          </a:p>
          <a:p>
            <a:r>
              <a:rPr lang="de-DE" dirty="0" smtClean="0">
                <a:latin typeface="Lucida Sans Unicode" panose="020B0602030504020204" pitchFamily="34" charset="0"/>
                <a:cs typeface="Lucida Sans Unicode" panose="020B0602030504020204" pitchFamily="34" charset="0"/>
              </a:rPr>
              <a:t> Kaufmann</a:t>
            </a:r>
            <a:r>
              <a:rPr lang="de-DE" dirty="0">
                <a:latin typeface="Lucida Sans Unicode" panose="020B0602030504020204" pitchFamily="34" charset="0"/>
                <a:cs typeface="Lucida Sans Unicode" panose="020B0602030504020204" pitchFamily="34" charset="0"/>
              </a:rPr>
              <a:t>/-frau für </a:t>
            </a:r>
            <a:r>
              <a:rPr lang="de-DE" dirty="0" smtClean="0">
                <a:latin typeface="Lucida Sans Unicode" panose="020B0602030504020204" pitchFamily="34" charset="0"/>
                <a:cs typeface="Lucida Sans Unicode" panose="020B0602030504020204" pitchFamily="34" charset="0"/>
              </a:rPr>
              <a:t>Büromanagement</a:t>
            </a:r>
          </a:p>
          <a:p>
            <a:endParaRPr lang="de-DE" dirty="0">
              <a:latin typeface="Lucida Sans Unicode" panose="020B0602030504020204" pitchFamily="34" charset="0"/>
              <a:cs typeface="Lucida Sans Unicode" panose="020B0602030504020204" pitchFamily="34" charset="0"/>
            </a:endParaRPr>
          </a:p>
          <a:p>
            <a:r>
              <a:rPr lang="de-DE" dirty="0">
                <a:latin typeface="Lucida Sans Unicode" panose="020B0602030504020204" pitchFamily="34" charset="0"/>
                <a:cs typeface="Lucida Sans Unicode" panose="020B0602030504020204" pitchFamily="34" charset="0"/>
              </a:rPr>
              <a:t>  </a:t>
            </a:r>
            <a:r>
              <a:rPr lang="de-DE" dirty="0" smtClean="0">
                <a:latin typeface="Lucida Sans Unicode" panose="020B0602030504020204" pitchFamily="34" charset="0"/>
                <a:cs typeface="Lucida Sans Unicode" panose="020B0602030504020204" pitchFamily="34" charset="0"/>
              </a:rPr>
              <a:t>Friseur/in</a:t>
            </a:r>
            <a:endParaRPr lang="de-DE" dirty="0">
              <a:latin typeface="Lucida Sans Unicode" panose="020B0602030504020204" pitchFamily="34" charset="0"/>
              <a:cs typeface="Lucida Sans Unicode" panose="020B0602030504020204" pitchFamily="34" charset="0"/>
            </a:endParaRPr>
          </a:p>
        </p:txBody>
      </p:sp>
      <p:sp>
        <p:nvSpPr>
          <p:cNvPr id="4" name="Titel 3"/>
          <p:cNvSpPr>
            <a:spLocks noGrp="1"/>
          </p:cNvSpPr>
          <p:nvPr>
            <p:ph type="title"/>
          </p:nvPr>
        </p:nvSpPr>
        <p:spPr/>
        <p:txBody>
          <a:bodyPr>
            <a:normAutofit/>
          </a:bodyPr>
          <a:lstStyle/>
          <a:p>
            <a:r>
              <a:rPr lang="de-DE" sz="2500" b="1" dirty="0" smtClean="0">
                <a:latin typeface="Lucida Sans Unicode" panose="020B0602030504020204" pitchFamily="34" charset="0"/>
                <a:cs typeface="Lucida Sans Unicode" panose="020B0602030504020204" pitchFamily="34" charset="0"/>
              </a:rPr>
              <a:t>Ausbildungsmöglichkeiten am Standort Stade</a:t>
            </a:r>
            <a:endParaRPr lang="de-DE" sz="2500" b="1" dirty="0">
              <a:latin typeface="Lucida Sans Unicode" panose="020B0602030504020204" pitchFamily="34" charset="0"/>
              <a:cs typeface="Lucida Sans Unicode" panose="020B0602030504020204" pitchFamily="34"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2595" y="2716066"/>
            <a:ext cx="5801833" cy="31897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93788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803EB23-2AAB-40DF-A353-9004BE2AE3F4}" type="slidenum">
              <a:rPr lang="de-DE" smtClean="0"/>
              <a:pPr/>
              <a:t>8</a:t>
            </a:fld>
            <a:endParaRPr lang="de-DE" dirty="0"/>
          </a:p>
        </p:txBody>
      </p:sp>
      <p:sp>
        <p:nvSpPr>
          <p:cNvPr id="3" name="Inhaltsplatzhalter 2"/>
          <p:cNvSpPr>
            <a:spLocks noGrp="1"/>
          </p:cNvSpPr>
          <p:nvPr>
            <p:ph sz="half" idx="1"/>
          </p:nvPr>
        </p:nvSpPr>
        <p:spPr>
          <a:xfrm>
            <a:off x="1224951" y="1494503"/>
            <a:ext cx="10128849" cy="4922246"/>
          </a:xfrm>
        </p:spPr>
        <p:txBody>
          <a:bodyPr>
            <a:normAutofit/>
          </a:bodyPr>
          <a:lstStyle/>
          <a:p>
            <a:r>
              <a:rPr lang="de-DE" sz="1600" dirty="0" smtClean="0">
                <a:latin typeface="Lucida Sans Unicode" panose="020B0602030504020204" pitchFamily="34" charset="0"/>
                <a:cs typeface="Lucida Sans Unicode" panose="020B0602030504020204" pitchFamily="34" charset="0"/>
              </a:rPr>
              <a:t>Die Maßnahme richtet sich an junge Menschen, die keinen Ausbildungsplatz gefunden haben und aktuell perspektivlos sind.</a:t>
            </a:r>
          </a:p>
          <a:p>
            <a:pPr marL="0" indent="0">
              <a:buNone/>
            </a:pPr>
            <a:endParaRPr lang="de-DE" sz="1600" dirty="0" smtClean="0">
              <a:latin typeface="Lucida Sans Unicode" panose="020B0602030504020204" pitchFamily="34" charset="0"/>
              <a:cs typeface="Lucida Sans Unicode" panose="020B0602030504020204" pitchFamily="34" charset="0"/>
            </a:endParaRPr>
          </a:p>
          <a:p>
            <a:r>
              <a:rPr lang="de-DE" sz="1600" dirty="0" smtClean="0">
                <a:latin typeface="Lucida Sans Unicode" panose="020B0602030504020204" pitchFamily="34" charset="0"/>
                <a:cs typeface="Lucida Sans Unicode" panose="020B0602030504020204" pitchFamily="34" charset="0"/>
              </a:rPr>
              <a:t>Das Ziel der Maßnahme ist die Erlangung eines erfolgreichen Berufsabschlusses vor der jeweiligen Kammer sowie die anschließende Aufnahme einer sozialversicherungspflichtigen Beschäftigung nach erfolgter Prüfung.</a:t>
            </a:r>
          </a:p>
          <a:p>
            <a:endParaRPr lang="de-DE" sz="1600" dirty="0" smtClean="0">
              <a:latin typeface="Lucida Sans Unicode" panose="020B0602030504020204" pitchFamily="34" charset="0"/>
              <a:cs typeface="Lucida Sans Unicode" panose="020B0602030504020204" pitchFamily="34" charset="0"/>
            </a:endParaRPr>
          </a:p>
          <a:p>
            <a:r>
              <a:rPr lang="de-DE" sz="1600" dirty="0" smtClean="0">
                <a:latin typeface="Lucida Sans Unicode" panose="020B0602030504020204" pitchFamily="34" charset="0"/>
                <a:cs typeface="Lucida Sans Unicode" panose="020B0602030504020204" pitchFamily="34" charset="0"/>
              </a:rPr>
              <a:t>Folgende Ausbildungsmöglichkeiten bietet das CJD Bremervörde:</a:t>
            </a:r>
          </a:p>
          <a:p>
            <a:pPr lvl="1"/>
            <a:r>
              <a:rPr lang="de-DE" sz="1600" dirty="0" smtClean="0">
                <a:latin typeface="Lucida Sans Unicode" panose="020B0602030504020204" pitchFamily="34" charset="0"/>
                <a:cs typeface="Lucida Sans Unicode" panose="020B0602030504020204" pitchFamily="34" charset="0"/>
              </a:rPr>
              <a:t>    Hauswirtschafter/in</a:t>
            </a:r>
          </a:p>
          <a:p>
            <a:pPr lvl="1"/>
            <a:r>
              <a:rPr lang="de-DE" sz="1600" dirty="0" smtClean="0">
                <a:latin typeface="Lucida Sans Unicode" panose="020B0602030504020204" pitchFamily="34" charset="0"/>
                <a:cs typeface="Lucida Sans Unicode" panose="020B0602030504020204" pitchFamily="34" charset="0"/>
              </a:rPr>
              <a:t>    Koch/Köchin</a:t>
            </a:r>
          </a:p>
          <a:p>
            <a:pPr lvl="1"/>
            <a:r>
              <a:rPr lang="de-DE" sz="1600" dirty="0" smtClean="0">
                <a:latin typeface="Lucida Sans Unicode" panose="020B0602030504020204" pitchFamily="34" charset="0"/>
                <a:cs typeface="Lucida Sans Unicode" panose="020B0602030504020204" pitchFamily="34" charset="0"/>
              </a:rPr>
              <a:t>    Metallbauer/in </a:t>
            </a:r>
          </a:p>
          <a:p>
            <a:pPr marL="0" indent="0">
              <a:buNone/>
            </a:pPr>
            <a:endParaRPr lang="de-DE" sz="1600" dirty="0" smtClean="0">
              <a:latin typeface="Lucida Sans Unicode" panose="020B0602030504020204" pitchFamily="34" charset="0"/>
              <a:cs typeface="Lucida Sans Unicode" panose="020B0602030504020204" pitchFamily="34" charset="0"/>
            </a:endParaRPr>
          </a:p>
          <a:p>
            <a:r>
              <a:rPr lang="de-DE" sz="1600" dirty="0" smtClean="0">
                <a:latin typeface="Lucida Sans Unicode" panose="020B0602030504020204" pitchFamily="34" charset="0"/>
                <a:cs typeface="Lucida Sans Unicode" panose="020B0602030504020204" pitchFamily="34" charset="0"/>
              </a:rPr>
              <a:t>Neben dem Erwerb intensiver praktischer Kenntnisse entsprechend des jeweils gültigen Ausbildungsrahmenplanes erhalten die Auszubildenden Unterstützung bei der Vorbereitung auf Klassenarbeiten und auf Prüfungen. </a:t>
            </a:r>
            <a:endParaRPr lang="de-DE" sz="1600" dirty="0">
              <a:latin typeface="Lucida Sans Unicode" panose="020B0602030504020204" pitchFamily="34" charset="0"/>
              <a:cs typeface="Lucida Sans Unicode" panose="020B0602030504020204" pitchFamily="34" charset="0"/>
            </a:endParaRPr>
          </a:p>
        </p:txBody>
      </p:sp>
      <p:sp>
        <p:nvSpPr>
          <p:cNvPr id="4" name="Titel 3"/>
          <p:cNvSpPr>
            <a:spLocks noGrp="1"/>
          </p:cNvSpPr>
          <p:nvPr>
            <p:ph type="title"/>
          </p:nvPr>
        </p:nvSpPr>
        <p:spPr>
          <a:xfrm>
            <a:off x="657273" y="439031"/>
            <a:ext cx="9358597" cy="848996"/>
          </a:xfrm>
        </p:spPr>
        <p:txBody>
          <a:bodyPr>
            <a:normAutofit fontScale="90000"/>
          </a:bodyPr>
          <a:lstStyle/>
          <a:p>
            <a:r>
              <a:rPr lang="de-DE" b="1" dirty="0" smtClean="0">
                <a:latin typeface="Lucida Sans Unicode" panose="020B0602030504020204" pitchFamily="34" charset="0"/>
                <a:cs typeface="Lucida Sans Unicode" panose="020B0602030504020204" pitchFamily="34" charset="0"/>
              </a:rPr>
              <a:t>Berufsausbildung in außerbetrieblichen Einrichtungen (</a:t>
            </a:r>
            <a:r>
              <a:rPr lang="de-DE" b="1" dirty="0" err="1" smtClean="0">
                <a:latin typeface="Lucida Sans Unicode" panose="020B0602030504020204" pitchFamily="34" charset="0"/>
                <a:cs typeface="Lucida Sans Unicode" panose="020B0602030504020204" pitchFamily="34" charset="0"/>
              </a:rPr>
              <a:t>BaE</a:t>
            </a:r>
            <a:r>
              <a:rPr lang="de-DE" b="1" dirty="0" smtClean="0">
                <a:latin typeface="Lucida Sans Unicode" panose="020B0602030504020204" pitchFamily="34" charset="0"/>
                <a:cs typeface="Lucida Sans Unicode" panose="020B0602030504020204" pitchFamily="34" charset="0"/>
              </a:rPr>
              <a:t>)</a:t>
            </a:r>
            <a:endParaRPr lang="de-DE" b="1" dirty="0">
              <a:latin typeface="Lucida Sans Unicode" panose="020B0602030504020204" pitchFamily="34" charset="0"/>
              <a:cs typeface="Lucida Sans Unicode" panose="020B0602030504020204" pitchFamily="34" charset="0"/>
            </a:endParaRPr>
          </a:p>
        </p:txBody>
      </p:sp>
      <p:pic>
        <p:nvPicPr>
          <p:cNvPr id="5" name="Grafik 4"/>
          <p:cNvPicPr>
            <a:picLocks noChangeAspect="1"/>
          </p:cNvPicPr>
          <p:nvPr/>
        </p:nvPicPr>
        <p:blipFill>
          <a:blip r:embed="rId2"/>
          <a:stretch>
            <a:fillRect/>
          </a:stretch>
        </p:blipFill>
        <p:spPr>
          <a:xfrm>
            <a:off x="10154093" y="4290237"/>
            <a:ext cx="1814672" cy="1058400"/>
          </a:xfrm>
          <a:prstGeom prst="rect">
            <a:avLst/>
          </a:prstGeom>
          <a:ln>
            <a:noFill/>
          </a:ln>
          <a:effectLst>
            <a:softEdge rad="112500"/>
          </a:effectLst>
        </p:spPr>
      </p:pic>
      <p:pic>
        <p:nvPicPr>
          <p:cNvPr id="6" name="Grafik 5"/>
          <p:cNvPicPr>
            <a:picLocks noChangeAspect="1"/>
          </p:cNvPicPr>
          <p:nvPr/>
        </p:nvPicPr>
        <p:blipFill>
          <a:blip r:embed="rId3"/>
          <a:stretch>
            <a:fillRect/>
          </a:stretch>
        </p:blipFill>
        <p:spPr>
          <a:xfrm>
            <a:off x="9042129" y="3184450"/>
            <a:ext cx="2019300" cy="1058963"/>
          </a:xfrm>
          <a:prstGeom prst="rect">
            <a:avLst/>
          </a:prstGeom>
          <a:ln>
            <a:noFill/>
          </a:ln>
          <a:effectLst>
            <a:softEdge rad="112500"/>
          </a:effectLst>
        </p:spPr>
      </p:pic>
      <p:pic>
        <p:nvPicPr>
          <p:cNvPr id="7" name="Grafik 6"/>
          <p:cNvPicPr>
            <a:picLocks noChangeAspect="1"/>
          </p:cNvPicPr>
          <p:nvPr/>
        </p:nvPicPr>
        <p:blipFill>
          <a:blip r:embed="rId4"/>
          <a:stretch>
            <a:fillRect/>
          </a:stretch>
        </p:blipFill>
        <p:spPr>
          <a:xfrm>
            <a:off x="8198347" y="4290237"/>
            <a:ext cx="1811312" cy="1058400"/>
          </a:xfrm>
          <a:prstGeom prst="rect">
            <a:avLst/>
          </a:prstGeom>
          <a:ln>
            <a:noFill/>
          </a:ln>
          <a:effectLst>
            <a:softEdge rad="112500"/>
          </a:effectLst>
        </p:spPr>
      </p:pic>
    </p:spTree>
    <p:extLst>
      <p:ext uri="{BB962C8B-B14F-4D97-AF65-F5344CB8AC3E}">
        <p14:creationId xmlns:p14="http://schemas.microsoft.com/office/powerpoint/2010/main" val="24969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803EB23-2AAB-40DF-A353-9004BE2AE3F4}" type="slidenum">
              <a:rPr lang="de-DE" smtClean="0"/>
              <a:pPr/>
              <a:t>9</a:t>
            </a:fld>
            <a:endParaRPr lang="de-DE" dirty="0"/>
          </a:p>
        </p:txBody>
      </p:sp>
      <p:sp>
        <p:nvSpPr>
          <p:cNvPr id="4" name="Titel 3"/>
          <p:cNvSpPr>
            <a:spLocks noGrp="1"/>
          </p:cNvSpPr>
          <p:nvPr>
            <p:ph type="title"/>
          </p:nvPr>
        </p:nvSpPr>
        <p:spPr/>
        <p:txBody>
          <a:bodyPr/>
          <a:lstStyle/>
          <a:p>
            <a:r>
              <a:rPr lang="de-DE" b="1" dirty="0" smtClean="0">
                <a:latin typeface="Lucida Sans Unicode" panose="020B0602030504020204" pitchFamily="34" charset="0"/>
                <a:cs typeface="Lucida Sans Unicode" panose="020B0602030504020204" pitchFamily="34" charset="0"/>
              </a:rPr>
              <a:t>Berufsvorbereitung</a:t>
            </a:r>
            <a:endParaRPr lang="de-DE" b="1" dirty="0">
              <a:latin typeface="Lucida Sans Unicode" panose="020B0602030504020204" pitchFamily="34" charset="0"/>
              <a:cs typeface="Lucida Sans Unicode" panose="020B0602030504020204" pitchFamily="34" charset="0"/>
            </a:endParaRPr>
          </a:p>
        </p:txBody>
      </p:sp>
      <p:sp>
        <p:nvSpPr>
          <p:cNvPr id="6" name="Inhaltsplatzhalter 5"/>
          <p:cNvSpPr>
            <a:spLocks noGrp="1"/>
          </p:cNvSpPr>
          <p:nvPr>
            <p:ph sz="half" idx="1"/>
          </p:nvPr>
        </p:nvSpPr>
        <p:spPr>
          <a:xfrm>
            <a:off x="1224951" y="1148316"/>
            <a:ext cx="10128849" cy="5310963"/>
          </a:xfrm>
        </p:spPr>
        <p:txBody>
          <a:bodyPr>
            <a:normAutofit fontScale="62500" lnSpcReduction="20000"/>
          </a:bodyPr>
          <a:lstStyle/>
          <a:p>
            <a:r>
              <a:rPr lang="de-DE" dirty="0" smtClean="0">
                <a:latin typeface="Lucida Sans Unicode" panose="020B0602030504020204" pitchFamily="34" charset="0"/>
                <a:cs typeface="Lucida Sans Unicode" panose="020B0602030504020204" pitchFamily="34" charset="0"/>
              </a:rPr>
              <a:t>Die Berufsorientierung </a:t>
            </a:r>
            <a:r>
              <a:rPr lang="de-DE" dirty="0">
                <a:latin typeface="Lucida Sans Unicode" panose="020B0602030504020204" pitchFamily="34" charset="0"/>
                <a:cs typeface="Lucida Sans Unicode" panose="020B0602030504020204" pitchFamily="34" charset="0"/>
              </a:rPr>
              <a:t>und Berufswahl für Jugendliche und junge Erwachsene stehen im Vordergrund dieser Maßnahme. </a:t>
            </a:r>
            <a:endParaRPr lang="de-DE" dirty="0" smtClean="0">
              <a:latin typeface="Lucida Sans Unicode" panose="020B0602030504020204" pitchFamily="34" charset="0"/>
              <a:cs typeface="Lucida Sans Unicode" panose="020B0602030504020204" pitchFamily="34" charset="0"/>
            </a:endParaRPr>
          </a:p>
          <a:p>
            <a:endParaRPr lang="de-DE" dirty="0" smtClean="0">
              <a:latin typeface="Lucida Sans Unicode" panose="020B0602030504020204" pitchFamily="34" charset="0"/>
              <a:cs typeface="Lucida Sans Unicode" panose="020B0602030504020204" pitchFamily="34" charset="0"/>
            </a:endParaRPr>
          </a:p>
          <a:p>
            <a:r>
              <a:rPr lang="de-DE" dirty="0" smtClean="0">
                <a:latin typeface="Lucida Sans Unicode" panose="020B0602030504020204" pitchFamily="34" charset="0"/>
                <a:cs typeface="Lucida Sans Unicode" panose="020B0602030504020204" pitchFamily="34" charset="0"/>
              </a:rPr>
              <a:t>Die Teilnehmer sollen durch die Absolvierung der Maßnahme Sicherheit gewinnen, </a:t>
            </a:r>
            <a:r>
              <a:rPr lang="de-DE" dirty="0">
                <a:latin typeface="Lucida Sans Unicode" panose="020B0602030504020204" pitchFamily="34" charset="0"/>
                <a:cs typeface="Lucida Sans Unicode" panose="020B0602030504020204" pitchFamily="34" charset="0"/>
              </a:rPr>
              <a:t>ob </a:t>
            </a:r>
            <a:r>
              <a:rPr lang="de-DE" dirty="0" smtClean="0">
                <a:latin typeface="Lucida Sans Unicode" panose="020B0602030504020204" pitchFamily="34" charset="0"/>
                <a:cs typeface="Lucida Sans Unicode" panose="020B0602030504020204" pitchFamily="34" charset="0"/>
              </a:rPr>
              <a:t>ihr </a:t>
            </a:r>
            <a:r>
              <a:rPr lang="de-DE" dirty="0">
                <a:latin typeface="Lucida Sans Unicode" panose="020B0602030504020204" pitchFamily="34" charset="0"/>
                <a:cs typeface="Lucida Sans Unicode" panose="020B0602030504020204" pitchFamily="34" charset="0"/>
              </a:rPr>
              <a:t>Wunschberuf für </a:t>
            </a:r>
            <a:r>
              <a:rPr lang="de-DE" dirty="0" smtClean="0">
                <a:latin typeface="Lucida Sans Unicode" panose="020B0602030504020204" pitchFamily="34" charset="0"/>
                <a:cs typeface="Lucida Sans Unicode" panose="020B0602030504020204" pitchFamily="34" charset="0"/>
              </a:rPr>
              <a:t>sie geeignet ist. Im Rahmen eines Unterstützungsprozesses durch die pädagogischen Fachkräfte sollen sich die Teilnehmer über ihre eigene </a:t>
            </a:r>
            <a:r>
              <a:rPr lang="de-DE" dirty="0">
                <a:latin typeface="Lucida Sans Unicode" panose="020B0602030504020204" pitchFamily="34" charset="0"/>
                <a:cs typeface="Lucida Sans Unicode" panose="020B0602030504020204" pitchFamily="34" charset="0"/>
              </a:rPr>
              <a:t>Fähigkeiten und </a:t>
            </a:r>
            <a:r>
              <a:rPr lang="de-DE" dirty="0" smtClean="0">
                <a:latin typeface="Lucida Sans Unicode" panose="020B0602030504020204" pitchFamily="34" charset="0"/>
                <a:cs typeface="Lucida Sans Unicode" panose="020B0602030504020204" pitchFamily="34" charset="0"/>
              </a:rPr>
              <a:t>Wünsche definieren. Ziel der Maßnahme ist die abschließende Festlegung des zukünftigen beruflichen Weges der Teilnehmer.</a:t>
            </a:r>
            <a:endParaRPr lang="de-DE" dirty="0">
              <a:latin typeface="Lucida Sans Unicode" panose="020B0602030504020204" pitchFamily="34" charset="0"/>
              <a:cs typeface="Lucida Sans Unicode" panose="020B0602030504020204" pitchFamily="34" charset="0"/>
            </a:endParaRPr>
          </a:p>
          <a:p>
            <a:pPr marL="0" indent="0">
              <a:buNone/>
            </a:pPr>
            <a:endParaRPr lang="de-DE" dirty="0">
              <a:latin typeface="Lucida Sans Unicode" panose="020B0602030504020204" pitchFamily="34" charset="0"/>
              <a:cs typeface="Lucida Sans Unicode" panose="020B0602030504020204" pitchFamily="34" charset="0"/>
            </a:endParaRPr>
          </a:p>
          <a:p>
            <a:r>
              <a:rPr lang="de-DE" dirty="0" smtClean="0">
                <a:latin typeface="Lucida Sans Unicode" panose="020B0602030504020204" pitchFamily="34" charset="0"/>
                <a:cs typeface="Lucida Sans Unicode" panose="020B0602030504020204" pitchFamily="34" charset="0"/>
              </a:rPr>
              <a:t>Berufsfelder</a:t>
            </a:r>
          </a:p>
          <a:p>
            <a:pPr lvl="1"/>
            <a:r>
              <a:rPr lang="de-DE" dirty="0" smtClean="0">
                <a:latin typeface="Lucida Sans Unicode" panose="020B0602030504020204" pitchFamily="34" charset="0"/>
                <a:cs typeface="Lucida Sans Unicode" panose="020B0602030504020204" pitchFamily="34" charset="0"/>
              </a:rPr>
              <a:t>    Garten- </a:t>
            </a:r>
            <a:r>
              <a:rPr lang="de-DE" dirty="0">
                <a:latin typeface="Lucida Sans Unicode" panose="020B0602030504020204" pitchFamily="34" charset="0"/>
                <a:cs typeface="Lucida Sans Unicode" panose="020B0602030504020204" pitchFamily="34" charset="0"/>
              </a:rPr>
              <a:t>und </a:t>
            </a:r>
            <a:r>
              <a:rPr lang="de-DE" dirty="0" smtClean="0">
                <a:latin typeface="Lucida Sans Unicode" panose="020B0602030504020204" pitchFamily="34" charset="0"/>
                <a:cs typeface="Lucida Sans Unicode" panose="020B0602030504020204" pitchFamily="34" charset="0"/>
              </a:rPr>
              <a:t>Landschaftsbau</a:t>
            </a:r>
          </a:p>
          <a:p>
            <a:pPr lvl="1"/>
            <a:r>
              <a:rPr lang="de-DE" dirty="0" smtClean="0">
                <a:latin typeface="Lucida Sans Unicode" panose="020B0602030504020204" pitchFamily="34" charset="0"/>
                <a:cs typeface="Lucida Sans Unicode" panose="020B0602030504020204" pitchFamily="34" charset="0"/>
              </a:rPr>
              <a:t>    Metalltechnik</a:t>
            </a:r>
          </a:p>
          <a:p>
            <a:pPr lvl="1"/>
            <a:r>
              <a:rPr lang="de-DE" dirty="0" smtClean="0">
                <a:latin typeface="Lucida Sans Unicode" panose="020B0602030504020204" pitchFamily="34" charset="0"/>
                <a:cs typeface="Lucida Sans Unicode" panose="020B0602030504020204" pitchFamily="34" charset="0"/>
              </a:rPr>
              <a:t>    Hauswirtschaft</a:t>
            </a:r>
          </a:p>
          <a:p>
            <a:endParaRPr lang="de-DE" dirty="0" smtClean="0">
              <a:latin typeface="Lucida Sans Unicode" panose="020B0602030504020204" pitchFamily="34" charset="0"/>
              <a:cs typeface="Lucida Sans Unicode" panose="020B0602030504020204" pitchFamily="34" charset="0"/>
            </a:endParaRPr>
          </a:p>
          <a:p>
            <a:r>
              <a:rPr lang="de-DE" dirty="0" smtClean="0">
                <a:latin typeface="Lucida Sans Unicode" panose="020B0602030504020204" pitchFamily="34" charset="0"/>
                <a:cs typeface="Lucida Sans Unicode" panose="020B0602030504020204" pitchFamily="34" charset="0"/>
              </a:rPr>
              <a:t>Durchführung der Maßnahme </a:t>
            </a:r>
          </a:p>
          <a:p>
            <a:pPr lvl="1"/>
            <a:r>
              <a:rPr lang="de-DE" dirty="0" smtClean="0">
                <a:latin typeface="Lucida Sans Unicode" panose="020B0602030504020204" pitchFamily="34" charset="0"/>
                <a:cs typeface="Lucida Sans Unicode" panose="020B0602030504020204" pitchFamily="34" charset="0"/>
              </a:rPr>
              <a:t>    Individuelle Sprachförderung	</a:t>
            </a:r>
          </a:p>
          <a:p>
            <a:pPr lvl="1"/>
            <a:r>
              <a:rPr lang="de-DE" dirty="0" smtClean="0">
                <a:latin typeface="Lucida Sans Unicode" panose="020B0602030504020204" pitchFamily="34" charset="0"/>
                <a:cs typeface="Lucida Sans Unicode" panose="020B0602030504020204" pitchFamily="34" charset="0"/>
              </a:rPr>
              <a:t>    </a:t>
            </a:r>
            <a:r>
              <a:rPr lang="de-DE" dirty="0">
                <a:latin typeface="Lucida Sans Unicode" panose="020B0602030504020204" pitchFamily="34" charset="0"/>
                <a:cs typeface="Lucida Sans Unicode" panose="020B0602030504020204" pitchFamily="34" charset="0"/>
              </a:rPr>
              <a:t>Training in verschiedenen </a:t>
            </a:r>
            <a:r>
              <a:rPr lang="de-DE" dirty="0" smtClean="0">
                <a:latin typeface="Lucida Sans Unicode" panose="020B0602030504020204" pitchFamily="34" charset="0"/>
                <a:cs typeface="Lucida Sans Unicode" panose="020B0602030504020204" pitchFamily="34" charset="0"/>
              </a:rPr>
              <a:t>Berufsfeldern</a:t>
            </a:r>
          </a:p>
          <a:p>
            <a:pPr lvl="1"/>
            <a:r>
              <a:rPr lang="de-DE" dirty="0" smtClean="0">
                <a:latin typeface="Lucida Sans Unicode" panose="020B0602030504020204" pitchFamily="34" charset="0"/>
                <a:cs typeface="Lucida Sans Unicode" panose="020B0602030504020204" pitchFamily="34" charset="0"/>
              </a:rPr>
              <a:t>    Bewerbungstraining</a:t>
            </a:r>
          </a:p>
          <a:p>
            <a:pPr lvl="1"/>
            <a:r>
              <a:rPr lang="de-DE" dirty="0" smtClean="0">
                <a:latin typeface="Lucida Sans Unicode" panose="020B0602030504020204" pitchFamily="34" charset="0"/>
                <a:cs typeface="Lucida Sans Unicode" panose="020B0602030504020204" pitchFamily="34" charset="0"/>
              </a:rPr>
              <a:t>    </a:t>
            </a:r>
            <a:r>
              <a:rPr lang="de-DE" dirty="0">
                <a:latin typeface="Lucida Sans Unicode" panose="020B0602030504020204" pitchFamily="34" charset="0"/>
                <a:cs typeface="Lucida Sans Unicode" panose="020B0602030504020204" pitchFamily="34" charset="0"/>
              </a:rPr>
              <a:t>Berufliche </a:t>
            </a:r>
            <a:r>
              <a:rPr lang="de-DE" dirty="0" smtClean="0">
                <a:latin typeface="Lucida Sans Unicode" panose="020B0602030504020204" pitchFamily="34" charset="0"/>
                <a:cs typeface="Lucida Sans Unicode" panose="020B0602030504020204" pitchFamily="34" charset="0"/>
              </a:rPr>
              <a:t>Grundfertigkeiten</a:t>
            </a:r>
          </a:p>
          <a:p>
            <a:pPr lvl="1"/>
            <a:r>
              <a:rPr lang="de-DE" dirty="0" smtClean="0">
                <a:latin typeface="Lucida Sans Unicode" panose="020B0602030504020204" pitchFamily="34" charset="0"/>
                <a:cs typeface="Lucida Sans Unicode" panose="020B0602030504020204" pitchFamily="34" charset="0"/>
              </a:rPr>
              <a:t>    </a:t>
            </a:r>
            <a:r>
              <a:rPr lang="de-DE" dirty="0">
                <a:latin typeface="Lucida Sans Unicode" panose="020B0602030504020204" pitchFamily="34" charset="0"/>
                <a:cs typeface="Lucida Sans Unicode" panose="020B0602030504020204" pitchFamily="34" charset="0"/>
              </a:rPr>
              <a:t>Praktika in Betrieben der freien </a:t>
            </a:r>
            <a:r>
              <a:rPr lang="de-DE" dirty="0" smtClean="0">
                <a:latin typeface="Lucida Sans Unicode" panose="020B0602030504020204" pitchFamily="34" charset="0"/>
                <a:cs typeface="Lucida Sans Unicode" panose="020B0602030504020204" pitchFamily="34" charset="0"/>
              </a:rPr>
              <a:t>Wirtschaft</a:t>
            </a:r>
          </a:p>
          <a:p>
            <a:pPr lvl="1"/>
            <a:r>
              <a:rPr lang="de-DE" dirty="0" smtClean="0">
                <a:latin typeface="Lucida Sans Unicode" panose="020B0602030504020204" pitchFamily="34" charset="0"/>
                <a:cs typeface="Lucida Sans Unicode" panose="020B0602030504020204" pitchFamily="34" charset="0"/>
              </a:rPr>
              <a:t>    </a:t>
            </a:r>
            <a:r>
              <a:rPr lang="de-DE" dirty="0">
                <a:latin typeface="Lucida Sans Unicode" panose="020B0602030504020204" pitchFamily="34" charset="0"/>
                <a:cs typeface="Lucida Sans Unicode" panose="020B0602030504020204" pitchFamily="34" charset="0"/>
              </a:rPr>
              <a:t>Persönliche und soziale </a:t>
            </a:r>
            <a:r>
              <a:rPr lang="de-DE" dirty="0" smtClean="0">
                <a:latin typeface="Lucida Sans Unicode" panose="020B0602030504020204" pitchFamily="34" charset="0"/>
                <a:cs typeface="Lucida Sans Unicode" panose="020B0602030504020204" pitchFamily="34" charset="0"/>
              </a:rPr>
              <a:t>Kompetenzen</a:t>
            </a:r>
          </a:p>
          <a:p>
            <a:pPr lvl="1"/>
            <a:r>
              <a:rPr lang="de-DE" dirty="0" smtClean="0">
                <a:latin typeface="Lucida Sans Unicode" panose="020B0602030504020204" pitchFamily="34" charset="0"/>
                <a:cs typeface="Lucida Sans Unicode" panose="020B0602030504020204" pitchFamily="34" charset="0"/>
              </a:rPr>
              <a:t>    Qualifizierungsbausteine</a:t>
            </a:r>
          </a:p>
          <a:p>
            <a:pPr lvl="1"/>
            <a:r>
              <a:rPr lang="de-DE" dirty="0" smtClean="0">
                <a:latin typeface="Lucida Sans Unicode" panose="020B0602030504020204" pitchFamily="34" charset="0"/>
                <a:cs typeface="Lucida Sans Unicode" panose="020B0602030504020204" pitchFamily="34" charset="0"/>
              </a:rPr>
              <a:t>    </a:t>
            </a:r>
            <a:r>
              <a:rPr lang="de-DE" dirty="0">
                <a:latin typeface="Lucida Sans Unicode" panose="020B0602030504020204" pitchFamily="34" charset="0"/>
                <a:cs typeface="Lucida Sans Unicode" panose="020B0602030504020204" pitchFamily="34" charset="0"/>
              </a:rPr>
              <a:t>Allgemeine schulische </a:t>
            </a:r>
            <a:r>
              <a:rPr lang="de-DE" dirty="0" smtClean="0">
                <a:latin typeface="Lucida Sans Unicode" panose="020B0602030504020204" pitchFamily="34" charset="0"/>
                <a:cs typeface="Lucida Sans Unicode" panose="020B0602030504020204" pitchFamily="34" charset="0"/>
              </a:rPr>
              <a:t>Grundlagen</a:t>
            </a:r>
            <a:endParaRPr lang="de-DE" dirty="0">
              <a:latin typeface="Lucida Sans Unicode" panose="020B0602030504020204" pitchFamily="34" charset="0"/>
              <a:cs typeface="Lucida Sans Unicode" panose="020B0602030504020204" pitchFamily="34" charset="0"/>
            </a:endParaRPr>
          </a:p>
        </p:txBody>
      </p:sp>
      <p:pic>
        <p:nvPicPr>
          <p:cNvPr id="9" name="Grafik 8"/>
          <p:cNvPicPr>
            <a:picLocks noChangeAspect="1"/>
          </p:cNvPicPr>
          <p:nvPr/>
        </p:nvPicPr>
        <p:blipFill>
          <a:blip r:embed="rId2"/>
          <a:stretch>
            <a:fillRect/>
          </a:stretch>
        </p:blipFill>
        <p:spPr>
          <a:xfrm>
            <a:off x="7522535" y="4449726"/>
            <a:ext cx="1800000" cy="141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Grafik 9"/>
          <p:cNvPicPr>
            <a:picLocks noChangeAspect="1"/>
          </p:cNvPicPr>
          <p:nvPr/>
        </p:nvPicPr>
        <p:blipFill>
          <a:blip r:embed="rId3"/>
          <a:stretch>
            <a:fillRect/>
          </a:stretch>
        </p:blipFill>
        <p:spPr>
          <a:xfrm>
            <a:off x="9669432" y="4449726"/>
            <a:ext cx="1813731" cy="141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Grafik 10"/>
          <p:cNvPicPr>
            <a:picLocks noChangeAspect="1"/>
          </p:cNvPicPr>
          <p:nvPr/>
        </p:nvPicPr>
        <p:blipFill>
          <a:blip r:embed="rId4"/>
          <a:stretch>
            <a:fillRect/>
          </a:stretch>
        </p:blipFill>
        <p:spPr>
          <a:xfrm>
            <a:off x="8687631" y="3016180"/>
            <a:ext cx="1800000" cy="1238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6729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iq_yhNEv0xzYCnXj6yJbg"/>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1175</Words>
  <Application>Microsoft Office PowerPoint</Application>
  <PresentationFormat>Benutzerdefiniert</PresentationFormat>
  <Paragraphs>134</Paragraphs>
  <Slides>13</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15" baseType="lpstr">
      <vt:lpstr>Office</vt:lpstr>
      <vt:lpstr>think-cell Folie</vt:lpstr>
      <vt:lpstr>CJD Bremervörde-Standortvorstellung</vt:lpstr>
      <vt:lpstr>CJD Bremervörde</vt:lpstr>
      <vt:lpstr>CJD Bremervörde-Leitbild</vt:lpstr>
      <vt:lpstr>Angebote Berufliche Bildung und Gesundheit &amp; Rehabilitation des CJD Bremervörde</vt:lpstr>
      <vt:lpstr>Ausbildungen an den Standorten Bremervörde und Stade</vt:lpstr>
      <vt:lpstr>Ausbildungsmöglichkeiten am Standort Bremervörde</vt:lpstr>
      <vt:lpstr>Ausbildungsmöglichkeiten am Standort Stade</vt:lpstr>
      <vt:lpstr>Berufsausbildung in außerbetrieblichen Einrichtungen (BaE)</vt:lpstr>
      <vt:lpstr>Berufsvorbereitung</vt:lpstr>
      <vt:lpstr>Unterstützte Beschäftigung (UB)</vt:lpstr>
      <vt:lpstr>Jugendcafé Ankerplatz</vt:lpstr>
      <vt:lpstr>Betrieblich begleitete Ausbildung (bbA)</vt:lpstr>
      <vt:lpstr>Kontakte vor Ort</vt:lpstr>
    </vt:vector>
  </TitlesOfParts>
  <Company>CJD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Eickhoff Meike</dc:creator>
  <cp:lastModifiedBy>Mikkelsen Sven</cp:lastModifiedBy>
  <cp:revision>328</cp:revision>
  <dcterms:created xsi:type="dcterms:W3CDTF">2019-04-18T07:39:37Z</dcterms:created>
  <dcterms:modified xsi:type="dcterms:W3CDTF">2021-04-07T09:34:58Z</dcterms:modified>
</cp:coreProperties>
</file>